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Franklin Gothic Book" panose="020B050302010202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9" autoAdjust="0"/>
    <p:restoredTop sz="82560" autoAdjust="0"/>
  </p:normalViewPr>
  <p:slideViewPr>
    <p:cSldViewPr>
      <p:cViewPr>
        <p:scale>
          <a:sx n="80" d="100"/>
          <a:sy n="80" d="100"/>
        </p:scale>
        <p:origin x="-2520" y="-456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9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47C1E-EEAD-43DA-990A-46F2731601ED}" type="doc">
      <dgm:prSet loTypeId="urn:microsoft.com/office/officeart/2005/8/layout/target3" loCatId="list" qsTypeId="urn:microsoft.com/office/officeart/2005/8/quickstyle/simple1#6" qsCatId="simple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2F88FBE0-D4AE-4AF2-AE24-BE6B87B7A0B5}">
      <dgm:prSet phldrT="[Text]"/>
      <dgm:spPr>
        <a:ln>
          <a:solidFill>
            <a:srgbClr val="6E0000"/>
          </a:solidFill>
        </a:ln>
      </dgm:spPr>
      <dgm:t>
        <a:bodyPr/>
        <a:lstStyle/>
        <a:p>
          <a:pPr algn="l"/>
          <a:r>
            <a:rPr lang="bg-BG" b="0" dirty="0" smtClean="0">
              <a:solidFill>
                <a:srgbClr val="6E0000"/>
              </a:solidFill>
              <a:latin typeface="Myriad Pro" pitchFamily="34" charset="0"/>
            </a:rPr>
            <a:t>Как да направим професионалното образование привлекателно ?</a:t>
          </a:r>
          <a:endParaRPr lang="bg-BG" b="0" dirty="0">
            <a:solidFill>
              <a:srgbClr val="6E0000"/>
            </a:solidFill>
            <a:latin typeface="Myriad Pro" pitchFamily="34" charset="0"/>
          </a:endParaRPr>
        </a:p>
      </dgm:t>
    </dgm:pt>
    <dgm:pt modelId="{4F075EE2-7197-426D-9981-A6FD21DA7884}" type="parTrans" cxnId="{B54EDB48-82D2-46A5-A965-D61C9E5AFA62}">
      <dgm:prSet/>
      <dgm:spPr/>
      <dgm:t>
        <a:bodyPr/>
        <a:lstStyle/>
        <a:p>
          <a:endParaRPr lang="bg-BG"/>
        </a:p>
      </dgm:t>
    </dgm:pt>
    <dgm:pt modelId="{2FECB2C0-86F2-423A-B2B8-3DFA2D3CA6B4}" type="sibTrans" cxnId="{B54EDB48-82D2-46A5-A965-D61C9E5AFA62}">
      <dgm:prSet/>
      <dgm:spPr/>
      <dgm:t>
        <a:bodyPr/>
        <a:lstStyle/>
        <a:p>
          <a:endParaRPr lang="bg-BG"/>
        </a:p>
      </dgm:t>
    </dgm:pt>
    <dgm:pt modelId="{56A010D0-0C84-43FE-98FE-4D7D95CAC3AE}">
      <dgm:prSet phldrT="[Text]"/>
      <dgm:spPr/>
      <dgm:t>
        <a:bodyPr/>
        <a:lstStyle/>
        <a:p>
          <a:r>
            <a:rPr lang="bg-BG" b="0" dirty="0" smtClean="0">
              <a:solidFill>
                <a:srgbClr val="6E0000"/>
              </a:solidFill>
              <a:latin typeface="Myriad Pro" pitchFamily="34" charset="0"/>
            </a:rPr>
            <a:t>Как да привлечем повече ученици?</a:t>
          </a:r>
          <a:endParaRPr lang="bg-BG" b="0" dirty="0">
            <a:solidFill>
              <a:srgbClr val="6E0000"/>
            </a:solidFill>
            <a:latin typeface="Myriad Pro" pitchFamily="34" charset="0"/>
          </a:endParaRPr>
        </a:p>
      </dgm:t>
    </dgm:pt>
    <dgm:pt modelId="{399EE5C2-4BBA-4AF3-8AAF-EAFBE298EDAE}" type="parTrans" cxnId="{FB6F1052-34C3-4FCF-A7BB-AE19C22A6692}">
      <dgm:prSet/>
      <dgm:spPr/>
      <dgm:t>
        <a:bodyPr/>
        <a:lstStyle/>
        <a:p>
          <a:endParaRPr lang="bg-BG"/>
        </a:p>
      </dgm:t>
    </dgm:pt>
    <dgm:pt modelId="{81779B24-AD4C-44E2-9A02-9352E2A55168}" type="sibTrans" cxnId="{FB6F1052-34C3-4FCF-A7BB-AE19C22A6692}">
      <dgm:prSet/>
      <dgm:spPr/>
      <dgm:t>
        <a:bodyPr/>
        <a:lstStyle/>
        <a:p>
          <a:endParaRPr lang="bg-BG"/>
        </a:p>
      </dgm:t>
    </dgm:pt>
    <dgm:pt modelId="{3857EC09-5B67-4491-875D-38B518B4FA68}">
      <dgm:prSet phldrT="[Text]"/>
      <dgm:spPr/>
      <dgm:t>
        <a:bodyPr/>
        <a:lstStyle/>
        <a:p>
          <a:r>
            <a:rPr lang="bg-BG" b="0" dirty="0" smtClean="0">
              <a:solidFill>
                <a:srgbClr val="6E0000"/>
              </a:solidFill>
              <a:latin typeface="Myriad Pro" pitchFamily="34" charset="0"/>
            </a:rPr>
            <a:t>Как да спрем закриването на професионалните гимназии?</a:t>
          </a:r>
          <a:endParaRPr lang="bg-BG" b="0" dirty="0">
            <a:solidFill>
              <a:srgbClr val="6E0000"/>
            </a:solidFill>
            <a:latin typeface="Myriad Pro" pitchFamily="34" charset="0"/>
          </a:endParaRPr>
        </a:p>
      </dgm:t>
    </dgm:pt>
    <dgm:pt modelId="{E933BDD2-396F-42E3-A10B-E0B68128BA64}" type="parTrans" cxnId="{AE413805-7C9D-493B-9DCA-0D02A7049F32}">
      <dgm:prSet/>
      <dgm:spPr/>
      <dgm:t>
        <a:bodyPr/>
        <a:lstStyle/>
        <a:p>
          <a:endParaRPr lang="bg-BG"/>
        </a:p>
      </dgm:t>
    </dgm:pt>
    <dgm:pt modelId="{FBAB1EE3-2B37-4D44-8B96-5B542EC9DA75}" type="sibTrans" cxnId="{AE413805-7C9D-493B-9DCA-0D02A7049F32}">
      <dgm:prSet/>
      <dgm:spPr/>
      <dgm:t>
        <a:bodyPr/>
        <a:lstStyle/>
        <a:p>
          <a:endParaRPr lang="bg-BG"/>
        </a:p>
      </dgm:t>
    </dgm:pt>
    <dgm:pt modelId="{60184E4B-29C2-43ED-9B8D-CD045DC5AD59}">
      <dgm:prSet phldrT="[Text]"/>
      <dgm:spPr/>
      <dgm:t>
        <a:bodyPr/>
        <a:lstStyle/>
        <a:p>
          <a:r>
            <a:rPr lang="bg-BG" b="0" dirty="0" smtClean="0">
              <a:solidFill>
                <a:srgbClr val="6E0000"/>
              </a:solidFill>
              <a:latin typeface="Myriad Pro" pitchFamily="34" charset="0"/>
            </a:rPr>
            <a:t>Откъде ще намерим учители по практика?</a:t>
          </a:r>
          <a:endParaRPr lang="bg-BG" b="0" dirty="0">
            <a:solidFill>
              <a:srgbClr val="6E0000"/>
            </a:solidFill>
            <a:latin typeface="Myriad Pro" pitchFamily="34" charset="0"/>
          </a:endParaRPr>
        </a:p>
      </dgm:t>
    </dgm:pt>
    <dgm:pt modelId="{DAD1A682-BF80-4192-BB0B-0C92DD09BB4E}" type="parTrans" cxnId="{888A106B-2FAB-4CCB-AF81-55AFD1CEB570}">
      <dgm:prSet/>
      <dgm:spPr/>
      <dgm:t>
        <a:bodyPr/>
        <a:lstStyle/>
        <a:p>
          <a:endParaRPr lang="bg-BG"/>
        </a:p>
      </dgm:t>
    </dgm:pt>
    <dgm:pt modelId="{06822104-CA34-4BCF-ABF9-3E0B1779C24F}" type="sibTrans" cxnId="{888A106B-2FAB-4CCB-AF81-55AFD1CEB570}">
      <dgm:prSet/>
      <dgm:spPr/>
      <dgm:t>
        <a:bodyPr/>
        <a:lstStyle/>
        <a:p>
          <a:endParaRPr lang="bg-BG"/>
        </a:p>
      </dgm:t>
    </dgm:pt>
    <dgm:pt modelId="{FA335CDF-7167-431F-BB29-504BB6E1D2BC}">
      <dgm:prSet phldrT="[Text]"/>
      <dgm:spPr>
        <a:ln>
          <a:solidFill>
            <a:srgbClr val="6E0000"/>
          </a:solidFill>
        </a:ln>
      </dgm:spPr>
      <dgm:t>
        <a:bodyPr/>
        <a:lstStyle/>
        <a:p>
          <a:pPr algn="l"/>
          <a:r>
            <a:rPr lang="bg-BG" b="0" dirty="0" smtClean="0">
              <a:solidFill>
                <a:srgbClr val="6E0000"/>
              </a:solidFill>
              <a:latin typeface="Myriad Pro" pitchFamily="34" charset="0"/>
            </a:rPr>
            <a:t>Как да направим по-ефективно сътрудничеството с местния бизнес?</a:t>
          </a:r>
          <a:endParaRPr lang="bg-BG" b="0" dirty="0">
            <a:solidFill>
              <a:srgbClr val="6E0000"/>
            </a:solidFill>
            <a:latin typeface="Myriad Pro" pitchFamily="34" charset="0"/>
          </a:endParaRPr>
        </a:p>
      </dgm:t>
    </dgm:pt>
    <dgm:pt modelId="{DD4F884C-6C4C-462A-9FF7-0A41483A8D80}" type="parTrans" cxnId="{98FB8E09-85F0-469A-8F92-170FCDA9A68E}">
      <dgm:prSet/>
      <dgm:spPr/>
      <dgm:t>
        <a:bodyPr/>
        <a:lstStyle/>
        <a:p>
          <a:endParaRPr lang="bg-BG"/>
        </a:p>
      </dgm:t>
    </dgm:pt>
    <dgm:pt modelId="{1B39AD03-A954-4783-83B3-ED189D9DFD20}" type="sibTrans" cxnId="{98FB8E09-85F0-469A-8F92-170FCDA9A68E}">
      <dgm:prSet/>
      <dgm:spPr/>
      <dgm:t>
        <a:bodyPr/>
        <a:lstStyle/>
        <a:p>
          <a:endParaRPr lang="bg-BG"/>
        </a:p>
      </dgm:t>
    </dgm:pt>
    <dgm:pt modelId="{1B100120-0F3E-4BDB-B9EE-625163B7DB0D}">
      <dgm:prSet phldrT="[Text]"/>
      <dgm:spPr/>
      <dgm:t>
        <a:bodyPr/>
        <a:lstStyle/>
        <a:p>
          <a:r>
            <a:rPr lang="bg-BG" b="0" dirty="0" smtClean="0">
              <a:solidFill>
                <a:srgbClr val="6E0000"/>
              </a:solidFill>
              <a:latin typeface="Myriad Pro" pitchFamily="34" charset="0"/>
            </a:rPr>
            <a:t>Как да осигурим повече работни места в реална работна среда за практическото обучение на учениците?</a:t>
          </a:r>
          <a:endParaRPr lang="bg-BG" b="0" dirty="0">
            <a:solidFill>
              <a:srgbClr val="6E0000"/>
            </a:solidFill>
            <a:latin typeface="Myriad Pro" pitchFamily="34" charset="0"/>
          </a:endParaRPr>
        </a:p>
      </dgm:t>
    </dgm:pt>
    <dgm:pt modelId="{42A9E6AB-B796-43E6-B364-B7770E4DF533}" type="parTrans" cxnId="{F1F1DCEF-DCFA-4262-8B66-6F772AC28D78}">
      <dgm:prSet/>
      <dgm:spPr/>
      <dgm:t>
        <a:bodyPr/>
        <a:lstStyle/>
        <a:p>
          <a:endParaRPr lang="bg-BG"/>
        </a:p>
      </dgm:t>
    </dgm:pt>
    <dgm:pt modelId="{E67AC364-5419-4A85-9045-DFED05376FED}" type="sibTrans" cxnId="{F1F1DCEF-DCFA-4262-8B66-6F772AC28D78}">
      <dgm:prSet/>
      <dgm:spPr/>
      <dgm:t>
        <a:bodyPr/>
        <a:lstStyle/>
        <a:p>
          <a:endParaRPr lang="bg-BG"/>
        </a:p>
      </dgm:t>
    </dgm:pt>
    <dgm:pt modelId="{D3FE7A01-55FA-4366-89A9-6CC34D375D0B}">
      <dgm:prSet phldrT="[Text]"/>
      <dgm:spPr/>
      <dgm:t>
        <a:bodyPr/>
        <a:lstStyle/>
        <a:p>
          <a:endParaRPr lang="bg-BG" dirty="0"/>
        </a:p>
      </dgm:t>
    </dgm:pt>
    <dgm:pt modelId="{98CDD6FC-71F5-4EBD-90EB-3E3A8C9C38C1}" type="parTrans" cxnId="{EDC9CF9E-F1C8-4876-8C8E-D6A0DA3405B2}">
      <dgm:prSet/>
      <dgm:spPr/>
      <dgm:t>
        <a:bodyPr/>
        <a:lstStyle/>
        <a:p>
          <a:endParaRPr lang="bg-BG"/>
        </a:p>
      </dgm:t>
    </dgm:pt>
    <dgm:pt modelId="{E6656549-D0DF-4084-AEAA-9597FB67D2C9}" type="sibTrans" cxnId="{EDC9CF9E-F1C8-4876-8C8E-D6A0DA3405B2}">
      <dgm:prSet/>
      <dgm:spPr/>
      <dgm:t>
        <a:bodyPr/>
        <a:lstStyle/>
        <a:p>
          <a:endParaRPr lang="bg-BG"/>
        </a:p>
      </dgm:t>
    </dgm:pt>
    <dgm:pt modelId="{074824CA-1EEC-4015-A68C-867E3A88064F}">
      <dgm:prSet phldrT="[Text]"/>
      <dgm:spPr/>
      <dgm:t>
        <a:bodyPr/>
        <a:lstStyle/>
        <a:p>
          <a:endParaRPr lang="bg-BG" b="1" dirty="0">
            <a:solidFill>
              <a:schemeClr val="accent5">
                <a:lumMod val="75000"/>
              </a:schemeClr>
            </a:solidFill>
          </a:endParaRPr>
        </a:p>
      </dgm:t>
    </dgm:pt>
    <dgm:pt modelId="{5E4F8E25-D428-4CDD-BC00-D64DBE3C7538}" type="parTrans" cxnId="{42FE68D6-DB74-4776-9955-EC95F126B226}">
      <dgm:prSet/>
      <dgm:spPr/>
      <dgm:t>
        <a:bodyPr/>
        <a:lstStyle/>
        <a:p>
          <a:endParaRPr lang="bg-BG"/>
        </a:p>
      </dgm:t>
    </dgm:pt>
    <dgm:pt modelId="{54BFA34C-6891-4C46-BD96-78D2C553BCED}" type="sibTrans" cxnId="{42FE68D6-DB74-4776-9955-EC95F126B226}">
      <dgm:prSet/>
      <dgm:spPr/>
      <dgm:t>
        <a:bodyPr/>
        <a:lstStyle/>
        <a:p>
          <a:endParaRPr lang="bg-BG"/>
        </a:p>
      </dgm:t>
    </dgm:pt>
    <dgm:pt modelId="{812C16FD-C103-4525-8957-27A382741D82}">
      <dgm:prSet phldrT="[Text]"/>
      <dgm:spPr>
        <a:ln>
          <a:solidFill>
            <a:srgbClr val="6E0000"/>
          </a:solidFill>
        </a:ln>
      </dgm:spPr>
      <dgm:t>
        <a:bodyPr/>
        <a:lstStyle/>
        <a:p>
          <a:pPr algn="l"/>
          <a:r>
            <a:rPr lang="bg-BG" b="0" dirty="0" smtClean="0">
              <a:solidFill>
                <a:srgbClr val="6E0000"/>
              </a:solidFill>
              <a:latin typeface="Myriad Pro" pitchFamily="34" charset="0"/>
            </a:rPr>
            <a:t>Как да мотивираме младите специалисти да предпочетат учителската професия?</a:t>
          </a:r>
          <a:endParaRPr lang="bg-BG" b="0" dirty="0">
            <a:solidFill>
              <a:srgbClr val="6E0000"/>
            </a:solidFill>
            <a:latin typeface="Myriad Pro" pitchFamily="34" charset="0"/>
          </a:endParaRPr>
        </a:p>
      </dgm:t>
    </dgm:pt>
    <dgm:pt modelId="{F440FF1E-15DA-478F-A683-1C6D8C5896C6}" type="sibTrans" cxnId="{0DB8C1F8-5064-4168-A833-5B93BF0EA6A6}">
      <dgm:prSet/>
      <dgm:spPr/>
      <dgm:t>
        <a:bodyPr/>
        <a:lstStyle/>
        <a:p>
          <a:endParaRPr lang="bg-BG"/>
        </a:p>
      </dgm:t>
    </dgm:pt>
    <dgm:pt modelId="{BCC4987E-F537-455E-A95B-C83BD81301B6}" type="parTrans" cxnId="{0DB8C1F8-5064-4168-A833-5B93BF0EA6A6}">
      <dgm:prSet/>
      <dgm:spPr/>
      <dgm:t>
        <a:bodyPr/>
        <a:lstStyle/>
        <a:p>
          <a:endParaRPr lang="bg-BG"/>
        </a:p>
      </dgm:t>
    </dgm:pt>
    <dgm:pt modelId="{658232DD-BE2C-4FF1-B967-117285D2D85B}" type="pres">
      <dgm:prSet presAssocID="{E9D47C1E-EEAD-43DA-990A-46F2731601E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EE2C7AC-48C4-4A2B-8DC6-05049CA17D14}" type="pres">
      <dgm:prSet presAssocID="{2F88FBE0-D4AE-4AF2-AE24-BE6B87B7A0B5}" presName="circle1" presStyleLbl="node1" presStyleIdx="0" presStyleCnt="3"/>
      <dgm:spPr>
        <a:solidFill>
          <a:srgbClr val="6E0000"/>
        </a:solidFill>
      </dgm:spPr>
      <dgm:t>
        <a:bodyPr/>
        <a:lstStyle/>
        <a:p>
          <a:endParaRPr lang="bg-BG"/>
        </a:p>
      </dgm:t>
    </dgm:pt>
    <dgm:pt modelId="{EB51D22F-68F9-46F7-868F-8FD85023311D}" type="pres">
      <dgm:prSet presAssocID="{2F88FBE0-D4AE-4AF2-AE24-BE6B87B7A0B5}" presName="space" presStyleCnt="0"/>
      <dgm:spPr/>
      <dgm:t>
        <a:bodyPr/>
        <a:lstStyle/>
        <a:p>
          <a:endParaRPr lang="bg-BG"/>
        </a:p>
      </dgm:t>
    </dgm:pt>
    <dgm:pt modelId="{5B0DCFE7-2473-4094-8BF0-1F9DB497CA60}" type="pres">
      <dgm:prSet presAssocID="{2F88FBE0-D4AE-4AF2-AE24-BE6B87B7A0B5}" presName="rect1" presStyleLbl="alignAcc1" presStyleIdx="0" presStyleCnt="3"/>
      <dgm:spPr/>
      <dgm:t>
        <a:bodyPr/>
        <a:lstStyle/>
        <a:p>
          <a:endParaRPr lang="bg-BG"/>
        </a:p>
      </dgm:t>
    </dgm:pt>
    <dgm:pt modelId="{1D0D995F-D322-4020-8A80-0E6876FEDED0}" type="pres">
      <dgm:prSet presAssocID="{812C16FD-C103-4525-8957-27A382741D82}" presName="vertSpace2" presStyleLbl="node1" presStyleIdx="0" presStyleCnt="3"/>
      <dgm:spPr/>
      <dgm:t>
        <a:bodyPr/>
        <a:lstStyle/>
        <a:p>
          <a:endParaRPr lang="bg-BG"/>
        </a:p>
      </dgm:t>
    </dgm:pt>
    <dgm:pt modelId="{D317E86E-F4E7-4AE2-B8FD-B8FE25F4B5EE}" type="pres">
      <dgm:prSet presAssocID="{812C16FD-C103-4525-8957-27A382741D82}" presName="circle2" presStyleLbl="node1" presStyleIdx="1" presStyleCnt="3"/>
      <dgm:spPr>
        <a:solidFill>
          <a:srgbClr val="6E0000"/>
        </a:solidFill>
      </dgm:spPr>
      <dgm:t>
        <a:bodyPr/>
        <a:lstStyle/>
        <a:p>
          <a:endParaRPr lang="bg-BG"/>
        </a:p>
      </dgm:t>
    </dgm:pt>
    <dgm:pt modelId="{8F34C9F8-F1D4-463E-B15A-C30B89210738}" type="pres">
      <dgm:prSet presAssocID="{812C16FD-C103-4525-8957-27A382741D82}" presName="rect2" presStyleLbl="alignAcc1" presStyleIdx="1" presStyleCnt="3" custScaleY="95029"/>
      <dgm:spPr/>
      <dgm:t>
        <a:bodyPr/>
        <a:lstStyle/>
        <a:p>
          <a:endParaRPr lang="bg-BG"/>
        </a:p>
      </dgm:t>
    </dgm:pt>
    <dgm:pt modelId="{96A59A05-4A72-484A-A7EF-FEF7FAEB1F12}" type="pres">
      <dgm:prSet presAssocID="{FA335CDF-7167-431F-BB29-504BB6E1D2BC}" presName="vertSpace3" presStyleLbl="node1" presStyleIdx="1" presStyleCnt="3"/>
      <dgm:spPr/>
      <dgm:t>
        <a:bodyPr/>
        <a:lstStyle/>
        <a:p>
          <a:endParaRPr lang="bg-BG"/>
        </a:p>
      </dgm:t>
    </dgm:pt>
    <dgm:pt modelId="{6C98D2E6-1BD8-467B-90C0-8DE974ED1EC0}" type="pres">
      <dgm:prSet presAssocID="{FA335CDF-7167-431F-BB29-504BB6E1D2BC}" presName="circle3" presStyleLbl="node1" presStyleIdx="2" presStyleCnt="3"/>
      <dgm:spPr>
        <a:solidFill>
          <a:srgbClr val="6E0000"/>
        </a:solidFill>
      </dgm:spPr>
      <dgm:t>
        <a:bodyPr/>
        <a:lstStyle/>
        <a:p>
          <a:endParaRPr lang="bg-BG"/>
        </a:p>
      </dgm:t>
    </dgm:pt>
    <dgm:pt modelId="{59D7CBD6-326F-4D8C-977C-34B5C2C7A489}" type="pres">
      <dgm:prSet presAssocID="{FA335CDF-7167-431F-BB29-504BB6E1D2BC}" presName="rect3" presStyleLbl="alignAcc1" presStyleIdx="2" presStyleCnt="3"/>
      <dgm:spPr/>
      <dgm:t>
        <a:bodyPr/>
        <a:lstStyle/>
        <a:p>
          <a:endParaRPr lang="bg-BG"/>
        </a:p>
      </dgm:t>
    </dgm:pt>
    <dgm:pt modelId="{7366772C-DAE0-4D10-8032-DD4E84BE60E7}" type="pres">
      <dgm:prSet presAssocID="{2F88FBE0-D4AE-4AF2-AE24-BE6B87B7A0B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63270D-2A3E-482E-8666-0A58C24EA099}" type="pres">
      <dgm:prSet presAssocID="{2F88FBE0-D4AE-4AF2-AE24-BE6B87B7A0B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54851A8-F7D3-494F-872B-E7D3B31B3C55}" type="pres">
      <dgm:prSet presAssocID="{812C16FD-C103-4525-8957-27A382741D8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10C2B41-B91D-4808-9CAE-735BB40942A7}" type="pres">
      <dgm:prSet presAssocID="{812C16FD-C103-4525-8957-27A382741D8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1907B58-5FAF-494F-8607-5F9CD0B77466}" type="pres">
      <dgm:prSet presAssocID="{FA335CDF-7167-431F-BB29-504BB6E1D2B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EDAD96-09B6-4933-9F53-3563A7648CE0}" type="pres">
      <dgm:prSet presAssocID="{FA335CDF-7167-431F-BB29-504BB6E1D2B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54EDB48-82D2-46A5-A965-D61C9E5AFA62}" srcId="{E9D47C1E-EEAD-43DA-990A-46F2731601ED}" destId="{2F88FBE0-D4AE-4AF2-AE24-BE6B87B7A0B5}" srcOrd="0" destOrd="0" parTransId="{4F075EE2-7197-426D-9981-A6FD21DA7884}" sibTransId="{2FECB2C0-86F2-423A-B2B8-3DFA2D3CA6B4}"/>
    <dgm:cxn modelId="{FA76D81C-4BC3-4178-BEAB-7F8F8405FB68}" type="presOf" srcId="{FA335CDF-7167-431F-BB29-504BB6E1D2BC}" destId="{59D7CBD6-326F-4D8C-977C-34B5C2C7A489}" srcOrd="0" destOrd="0" presId="urn:microsoft.com/office/officeart/2005/8/layout/target3"/>
    <dgm:cxn modelId="{72049F12-70FB-416F-8739-DB4E547E785C}" type="presOf" srcId="{E9D47C1E-EEAD-43DA-990A-46F2731601ED}" destId="{658232DD-BE2C-4FF1-B967-117285D2D85B}" srcOrd="0" destOrd="0" presId="urn:microsoft.com/office/officeart/2005/8/layout/target3"/>
    <dgm:cxn modelId="{AE413805-7C9D-493B-9DCA-0D02A7049F32}" srcId="{2F88FBE0-D4AE-4AF2-AE24-BE6B87B7A0B5}" destId="{3857EC09-5B67-4491-875D-38B518B4FA68}" srcOrd="1" destOrd="0" parTransId="{E933BDD2-396F-42E3-A10B-E0B68128BA64}" sibTransId="{FBAB1EE3-2B37-4D44-8B96-5B542EC9DA75}"/>
    <dgm:cxn modelId="{888A106B-2FAB-4CCB-AF81-55AFD1CEB570}" srcId="{812C16FD-C103-4525-8957-27A382741D82}" destId="{60184E4B-29C2-43ED-9B8D-CD045DC5AD59}" srcOrd="0" destOrd="0" parTransId="{DAD1A682-BF80-4192-BB0B-0C92DD09BB4E}" sibTransId="{06822104-CA34-4BCF-ABF9-3E0B1779C24F}"/>
    <dgm:cxn modelId="{73973FC9-B920-4AB2-A55C-785FACCAE148}" type="presOf" srcId="{1B100120-0F3E-4BDB-B9EE-625163B7DB0D}" destId="{87EDAD96-09B6-4933-9F53-3563A7648CE0}" srcOrd="0" destOrd="0" presId="urn:microsoft.com/office/officeart/2005/8/layout/target3"/>
    <dgm:cxn modelId="{2A5703B8-4364-44FC-A11C-E7C1870267DD}" type="presOf" srcId="{812C16FD-C103-4525-8957-27A382741D82}" destId="{8F34C9F8-F1D4-463E-B15A-C30B89210738}" srcOrd="0" destOrd="0" presId="urn:microsoft.com/office/officeart/2005/8/layout/target3"/>
    <dgm:cxn modelId="{C3183580-FF91-4AC7-803A-9B26BD52F157}" type="presOf" srcId="{FA335CDF-7167-431F-BB29-504BB6E1D2BC}" destId="{C1907B58-5FAF-494F-8607-5F9CD0B77466}" srcOrd="1" destOrd="0" presId="urn:microsoft.com/office/officeart/2005/8/layout/target3"/>
    <dgm:cxn modelId="{9F73B7FD-60AE-460F-AEC7-77231857949B}" type="presOf" srcId="{2F88FBE0-D4AE-4AF2-AE24-BE6B87B7A0B5}" destId="{5B0DCFE7-2473-4094-8BF0-1F9DB497CA60}" srcOrd="0" destOrd="0" presId="urn:microsoft.com/office/officeart/2005/8/layout/target3"/>
    <dgm:cxn modelId="{0DB8C1F8-5064-4168-A833-5B93BF0EA6A6}" srcId="{E9D47C1E-EEAD-43DA-990A-46F2731601ED}" destId="{812C16FD-C103-4525-8957-27A382741D82}" srcOrd="1" destOrd="0" parTransId="{BCC4987E-F537-455E-A95B-C83BD81301B6}" sibTransId="{F440FF1E-15DA-478F-A683-1C6D8C5896C6}"/>
    <dgm:cxn modelId="{B1366631-1977-47B4-BCA1-758079B6A28E}" type="presOf" srcId="{2F88FBE0-D4AE-4AF2-AE24-BE6B87B7A0B5}" destId="{7366772C-DAE0-4D10-8032-DD4E84BE60E7}" srcOrd="1" destOrd="0" presId="urn:microsoft.com/office/officeart/2005/8/layout/target3"/>
    <dgm:cxn modelId="{42FE68D6-DB74-4776-9955-EC95F126B226}" srcId="{812C16FD-C103-4525-8957-27A382741D82}" destId="{074824CA-1EEC-4015-A68C-867E3A88064F}" srcOrd="1" destOrd="0" parTransId="{5E4F8E25-D428-4CDD-BC00-D64DBE3C7538}" sibTransId="{54BFA34C-6891-4C46-BD96-78D2C553BCED}"/>
    <dgm:cxn modelId="{EDC9CF9E-F1C8-4876-8C8E-D6A0DA3405B2}" srcId="{812C16FD-C103-4525-8957-27A382741D82}" destId="{D3FE7A01-55FA-4366-89A9-6CC34D375D0B}" srcOrd="2" destOrd="0" parTransId="{98CDD6FC-71F5-4EBD-90EB-3E3A8C9C38C1}" sibTransId="{E6656549-D0DF-4084-AEAA-9597FB67D2C9}"/>
    <dgm:cxn modelId="{7B6D20FD-6FA2-4EC0-A233-931536B21854}" type="presOf" srcId="{074824CA-1EEC-4015-A68C-867E3A88064F}" destId="{D10C2B41-B91D-4808-9CAE-735BB40942A7}" srcOrd="0" destOrd="1" presId="urn:microsoft.com/office/officeart/2005/8/layout/target3"/>
    <dgm:cxn modelId="{98FB8E09-85F0-469A-8F92-170FCDA9A68E}" srcId="{E9D47C1E-EEAD-43DA-990A-46F2731601ED}" destId="{FA335CDF-7167-431F-BB29-504BB6E1D2BC}" srcOrd="2" destOrd="0" parTransId="{DD4F884C-6C4C-462A-9FF7-0A41483A8D80}" sibTransId="{1B39AD03-A954-4783-83B3-ED189D9DFD20}"/>
    <dgm:cxn modelId="{ACF42A2A-4FDF-457A-9A47-9C9C286E38F8}" type="presOf" srcId="{60184E4B-29C2-43ED-9B8D-CD045DC5AD59}" destId="{D10C2B41-B91D-4808-9CAE-735BB40942A7}" srcOrd="0" destOrd="0" presId="urn:microsoft.com/office/officeart/2005/8/layout/target3"/>
    <dgm:cxn modelId="{6BD5FA6B-2EB8-4308-B05C-854C663A565B}" type="presOf" srcId="{D3FE7A01-55FA-4366-89A9-6CC34D375D0B}" destId="{D10C2B41-B91D-4808-9CAE-735BB40942A7}" srcOrd="0" destOrd="2" presId="urn:microsoft.com/office/officeart/2005/8/layout/target3"/>
    <dgm:cxn modelId="{FB6F1052-34C3-4FCF-A7BB-AE19C22A6692}" srcId="{2F88FBE0-D4AE-4AF2-AE24-BE6B87B7A0B5}" destId="{56A010D0-0C84-43FE-98FE-4D7D95CAC3AE}" srcOrd="0" destOrd="0" parTransId="{399EE5C2-4BBA-4AF3-8AAF-EAFBE298EDAE}" sibTransId="{81779B24-AD4C-44E2-9A02-9352E2A55168}"/>
    <dgm:cxn modelId="{B399AFAC-98A4-4E37-8575-E79419ABA406}" type="presOf" srcId="{3857EC09-5B67-4491-875D-38B518B4FA68}" destId="{B363270D-2A3E-482E-8666-0A58C24EA099}" srcOrd="0" destOrd="1" presId="urn:microsoft.com/office/officeart/2005/8/layout/target3"/>
    <dgm:cxn modelId="{F1F1DCEF-DCFA-4262-8B66-6F772AC28D78}" srcId="{FA335CDF-7167-431F-BB29-504BB6E1D2BC}" destId="{1B100120-0F3E-4BDB-B9EE-625163B7DB0D}" srcOrd="0" destOrd="0" parTransId="{42A9E6AB-B796-43E6-B364-B7770E4DF533}" sibTransId="{E67AC364-5419-4A85-9045-DFED05376FED}"/>
    <dgm:cxn modelId="{90D5921F-C1C2-440B-AF94-127B41061EAA}" type="presOf" srcId="{56A010D0-0C84-43FE-98FE-4D7D95CAC3AE}" destId="{B363270D-2A3E-482E-8666-0A58C24EA099}" srcOrd="0" destOrd="0" presId="urn:microsoft.com/office/officeart/2005/8/layout/target3"/>
    <dgm:cxn modelId="{0DF9066C-72D5-4F53-919C-65F9B514FE51}" type="presOf" srcId="{812C16FD-C103-4525-8957-27A382741D82}" destId="{954851A8-F7D3-494F-872B-E7D3B31B3C55}" srcOrd="1" destOrd="0" presId="urn:microsoft.com/office/officeart/2005/8/layout/target3"/>
    <dgm:cxn modelId="{8BBC2DB3-0C39-4A11-A171-CCD16A6D074C}" type="presParOf" srcId="{658232DD-BE2C-4FF1-B967-117285D2D85B}" destId="{FEE2C7AC-48C4-4A2B-8DC6-05049CA17D14}" srcOrd="0" destOrd="0" presId="urn:microsoft.com/office/officeart/2005/8/layout/target3"/>
    <dgm:cxn modelId="{1F7E132C-A023-4289-9200-849B70C956AF}" type="presParOf" srcId="{658232DD-BE2C-4FF1-B967-117285D2D85B}" destId="{EB51D22F-68F9-46F7-868F-8FD85023311D}" srcOrd="1" destOrd="0" presId="urn:microsoft.com/office/officeart/2005/8/layout/target3"/>
    <dgm:cxn modelId="{3D1A0819-2E18-4DBA-8CC7-FA3618AE3959}" type="presParOf" srcId="{658232DD-BE2C-4FF1-B967-117285D2D85B}" destId="{5B0DCFE7-2473-4094-8BF0-1F9DB497CA60}" srcOrd="2" destOrd="0" presId="urn:microsoft.com/office/officeart/2005/8/layout/target3"/>
    <dgm:cxn modelId="{8C7E849E-B8A1-42A8-A8B1-17C9CEE803B8}" type="presParOf" srcId="{658232DD-BE2C-4FF1-B967-117285D2D85B}" destId="{1D0D995F-D322-4020-8A80-0E6876FEDED0}" srcOrd="3" destOrd="0" presId="urn:microsoft.com/office/officeart/2005/8/layout/target3"/>
    <dgm:cxn modelId="{DCA23B0F-7828-4072-8F8C-B5F2D0D11312}" type="presParOf" srcId="{658232DD-BE2C-4FF1-B967-117285D2D85B}" destId="{D317E86E-F4E7-4AE2-B8FD-B8FE25F4B5EE}" srcOrd="4" destOrd="0" presId="urn:microsoft.com/office/officeart/2005/8/layout/target3"/>
    <dgm:cxn modelId="{2EF03D2C-C857-4023-B9D5-F4053AB17BE5}" type="presParOf" srcId="{658232DD-BE2C-4FF1-B967-117285D2D85B}" destId="{8F34C9F8-F1D4-463E-B15A-C30B89210738}" srcOrd="5" destOrd="0" presId="urn:microsoft.com/office/officeart/2005/8/layout/target3"/>
    <dgm:cxn modelId="{ED331CCC-6F55-405A-97AC-0C9210D99E3D}" type="presParOf" srcId="{658232DD-BE2C-4FF1-B967-117285D2D85B}" destId="{96A59A05-4A72-484A-A7EF-FEF7FAEB1F12}" srcOrd="6" destOrd="0" presId="urn:microsoft.com/office/officeart/2005/8/layout/target3"/>
    <dgm:cxn modelId="{651BB983-ADA6-4165-A3A3-493F4DFB7CCA}" type="presParOf" srcId="{658232DD-BE2C-4FF1-B967-117285D2D85B}" destId="{6C98D2E6-1BD8-467B-90C0-8DE974ED1EC0}" srcOrd="7" destOrd="0" presId="urn:microsoft.com/office/officeart/2005/8/layout/target3"/>
    <dgm:cxn modelId="{D5A54D63-177B-4C2B-AD5A-51FD6727BE6B}" type="presParOf" srcId="{658232DD-BE2C-4FF1-B967-117285D2D85B}" destId="{59D7CBD6-326F-4D8C-977C-34B5C2C7A489}" srcOrd="8" destOrd="0" presId="urn:microsoft.com/office/officeart/2005/8/layout/target3"/>
    <dgm:cxn modelId="{723B9D0A-81E8-4C29-8CE2-82616A97723E}" type="presParOf" srcId="{658232DD-BE2C-4FF1-B967-117285D2D85B}" destId="{7366772C-DAE0-4D10-8032-DD4E84BE60E7}" srcOrd="9" destOrd="0" presId="urn:microsoft.com/office/officeart/2005/8/layout/target3"/>
    <dgm:cxn modelId="{439FDE95-F6D9-4848-B6E3-DB177C103FB0}" type="presParOf" srcId="{658232DD-BE2C-4FF1-B967-117285D2D85B}" destId="{B363270D-2A3E-482E-8666-0A58C24EA099}" srcOrd="10" destOrd="0" presId="urn:microsoft.com/office/officeart/2005/8/layout/target3"/>
    <dgm:cxn modelId="{A3FC30A8-641E-4FDA-9D40-7D3ABECD82E0}" type="presParOf" srcId="{658232DD-BE2C-4FF1-B967-117285D2D85B}" destId="{954851A8-F7D3-494F-872B-E7D3B31B3C55}" srcOrd="11" destOrd="0" presId="urn:microsoft.com/office/officeart/2005/8/layout/target3"/>
    <dgm:cxn modelId="{7878A819-D979-40E7-82C9-CCB0744A0E97}" type="presParOf" srcId="{658232DD-BE2C-4FF1-B967-117285D2D85B}" destId="{D10C2B41-B91D-4808-9CAE-735BB40942A7}" srcOrd="12" destOrd="0" presId="urn:microsoft.com/office/officeart/2005/8/layout/target3"/>
    <dgm:cxn modelId="{91BE02DA-7C81-4570-9F4E-965FBBDDCC41}" type="presParOf" srcId="{658232DD-BE2C-4FF1-B967-117285D2D85B}" destId="{C1907B58-5FAF-494F-8607-5F9CD0B77466}" srcOrd="13" destOrd="0" presId="urn:microsoft.com/office/officeart/2005/8/layout/target3"/>
    <dgm:cxn modelId="{F9F94B4E-19D4-4DBE-865E-4FFFD0017B12}" type="presParOf" srcId="{658232DD-BE2C-4FF1-B967-117285D2D85B}" destId="{87EDAD96-09B6-4933-9F53-3563A7648CE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2C7AC-48C4-4A2B-8DC6-05049CA17D14}">
      <dsp:nvSpPr>
        <dsp:cNvPr id="0" name=""/>
        <dsp:cNvSpPr/>
      </dsp:nvSpPr>
      <dsp:spPr>
        <a:xfrm>
          <a:off x="0" y="0"/>
          <a:ext cx="4327376" cy="4327376"/>
        </a:xfrm>
        <a:prstGeom prst="pie">
          <a:avLst>
            <a:gd name="adj1" fmla="val 5400000"/>
            <a:gd name="adj2" fmla="val 16200000"/>
          </a:avLst>
        </a:prstGeom>
        <a:solidFill>
          <a:srgbClr val="6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DCFE7-2473-4094-8BF0-1F9DB497CA60}">
      <dsp:nvSpPr>
        <dsp:cNvPr id="0" name=""/>
        <dsp:cNvSpPr/>
      </dsp:nvSpPr>
      <dsp:spPr>
        <a:xfrm>
          <a:off x="2163688" y="0"/>
          <a:ext cx="5455915" cy="4327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0" kern="1200" dirty="0" smtClean="0">
              <a:solidFill>
                <a:srgbClr val="6E0000"/>
              </a:solidFill>
              <a:latin typeface="Myriad Pro" pitchFamily="34" charset="0"/>
            </a:rPr>
            <a:t>Как да направим професионалното образование привлекателно ?</a:t>
          </a:r>
          <a:endParaRPr lang="bg-BG" sz="1900" b="0" kern="1200" dirty="0">
            <a:solidFill>
              <a:srgbClr val="6E0000"/>
            </a:solidFill>
            <a:latin typeface="Myriad Pro" pitchFamily="34" charset="0"/>
          </a:endParaRPr>
        </a:p>
      </dsp:txBody>
      <dsp:txXfrm>
        <a:off x="2163688" y="0"/>
        <a:ext cx="2727957" cy="1298215"/>
      </dsp:txXfrm>
    </dsp:sp>
    <dsp:sp modelId="{D317E86E-F4E7-4AE2-B8FD-B8FE25F4B5EE}">
      <dsp:nvSpPr>
        <dsp:cNvPr id="0" name=""/>
        <dsp:cNvSpPr/>
      </dsp:nvSpPr>
      <dsp:spPr>
        <a:xfrm>
          <a:off x="757292" y="1298215"/>
          <a:ext cx="2812791" cy="2812791"/>
        </a:xfrm>
        <a:prstGeom prst="pie">
          <a:avLst>
            <a:gd name="adj1" fmla="val 5400000"/>
            <a:gd name="adj2" fmla="val 16200000"/>
          </a:avLst>
        </a:prstGeom>
        <a:solidFill>
          <a:srgbClr val="6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C9F8-F1D4-463E-B15A-C30B89210738}">
      <dsp:nvSpPr>
        <dsp:cNvPr id="0" name=""/>
        <dsp:cNvSpPr/>
      </dsp:nvSpPr>
      <dsp:spPr>
        <a:xfrm>
          <a:off x="2163688" y="1368127"/>
          <a:ext cx="5455915" cy="26729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0" kern="1200" dirty="0" smtClean="0">
              <a:solidFill>
                <a:srgbClr val="6E0000"/>
              </a:solidFill>
              <a:latin typeface="Myriad Pro" pitchFamily="34" charset="0"/>
            </a:rPr>
            <a:t>Как да мотивираме младите специалисти да предпочетат учителската професия?</a:t>
          </a:r>
          <a:endParaRPr lang="bg-BG" sz="1900" b="0" kern="1200" dirty="0">
            <a:solidFill>
              <a:srgbClr val="6E0000"/>
            </a:solidFill>
            <a:latin typeface="Myriad Pro" pitchFamily="34" charset="0"/>
          </a:endParaRPr>
        </a:p>
      </dsp:txBody>
      <dsp:txXfrm>
        <a:off x="2163688" y="1368127"/>
        <a:ext cx="2727957" cy="1233677"/>
      </dsp:txXfrm>
    </dsp:sp>
    <dsp:sp modelId="{6C98D2E6-1BD8-467B-90C0-8DE974ED1EC0}">
      <dsp:nvSpPr>
        <dsp:cNvPr id="0" name=""/>
        <dsp:cNvSpPr/>
      </dsp:nvSpPr>
      <dsp:spPr>
        <a:xfrm>
          <a:off x="1514582" y="2596426"/>
          <a:ext cx="1298211" cy="1298211"/>
        </a:xfrm>
        <a:prstGeom prst="pie">
          <a:avLst>
            <a:gd name="adj1" fmla="val 5400000"/>
            <a:gd name="adj2" fmla="val 16200000"/>
          </a:avLst>
        </a:prstGeom>
        <a:solidFill>
          <a:srgbClr val="6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7CBD6-326F-4D8C-977C-34B5C2C7A489}">
      <dsp:nvSpPr>
        <dsp:cNvPr id="0" name=""/>
        <dsp:cNvSpPr/>
      </dsp:nvSpPr>
      <dsp:spPr>
        <a:xfrm>
          <a:off x="2163688" y="2596426"/>
          <a:ext cx="5455915" cy="12982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E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0" kern="1200" dirty="0" smtClean="0">
              <a:solidFill>
                <a:srgbClr val="6E0000"/>
              </a:solidFill>
              <a:latin typeface="Myriad Pro" pitchFamily="34" charset="0"/>
            </a:rPr>
            <a:t>Как да направим по-ефективно сътрудничеството с местния бизнес?</a:t>
          </a:r>
          <a:endParaRPr lang="bg-BG" sz="1900" b="0" kern="1200" dirty="0">
            <a:solidFill>
              <a:srgbClr val="6E0000"/>
            </a:solidFill>
            <a:latin typeface="Myriad Pro" pitchFamily="34" charset="0"/>
          </a:endParaRPr>
        </a:p>
      </dsp:txBody>
      <dsp:txXfrm>
        <a:off x="2163688" y="2596426"/>
        <a:ext cx="2727957" cy="1298211"/>
      </dsp:txXfrm>
    </dsp:sp>
    <dsp:sp modelId="{B363270D-2A3E-482E-8666-0A58C24EA099}">
      <dsp:nvSpPr>
        <dsp:cNvPr id="0" name=""/>
        <dsp:cNvSpPr/>
      </dsp:nvSpPr>
      <dsp:spPr>
        <a:xfrm>
          <a:off x="4891645" y="0"/>
          <a:ext cx="2727957" cy="12982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kern="1200" dirty="0" smtClean="0">
              <a:solidFill>
                <a:srgbClr val="6E0000"/>
              </a:solidFill>
              <a:latin typeface="Myriad Pro" pitchFamily="34" charset="0"/>
            </a:rPr>
            <a:t>Как да привлечем повече ученици?</a:t>
          </a:r>
          <a:endParaRPr lang="bg-BG" sz="1600" b="0" kern="1200" dirty="0">
            <a:solidFill>
              <a:srgbClr val="6E0000"/>
            </a:solidFill>
            <a:latin typeface="Myriad Pro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kern="1200" dirty="0" smtClean="0">
              <a:solidFill>
                <a:srgbClr val="6E0000"/>
              </a:solidFill>
              <a:latin typeface="Myriad Pro" pitchFamily="34" charset="0"/>
            </a:rPr>
            <a:t>Как да спрем закриването на професионалните гимназии?</a:t>
          </a:r>
          <a:endParaRPr lang="bg-BG" sz="1600" b="0" kern="1200" dirty="0">
            <a:solidFill>
              <a:srgbClr val="6E0000"/>
            </a:solidFill>
            <a:latin typeface="Myriad Pro" pitchFamily="34" charset="0"/>
          </a:endParaRPr>
        </a:p>
      </dsp:txBody>
      <dsp:txXfrm>
        <a:off x="4891645" y="0"/>
        <a:ext cx="2727957" cy="1298215"/>
      </dsp:txXfrm>
    </dsp:sp>
    <dsp:sp modelId="{D10C2B41-B91D-4808-9CAE-735BB40942A7}">
      <dsp:nvSpPr>
        <dsp:cNvPr id="0" name=""/>
        <dsp:cNvSpPr/>
      </dsp:nvSpPr>
      <dsp:spPr>
        <a:xfrm>
          <a:off x="4891645" y="1298215"/>
          <a:ext cx="2727957" cy="12982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kern="1200" dirty="0" smtClean="0">
              <a:solidFill>
                <a:srgbClr val="6E0000"/>
              </a:solidFill>
              <a:latin typeface="Myriad Pro" pitchFamily="34" charset="0"/>
            </a:rPr>
            <a:t>Откъде ще намерим учители по практика?</a:t>
          </a:r>
          <a:endParaRPr lang="bg-BG" sz="1600" b="0" kern="1200" dirty="0">
            <a:solidFill>
              <a:srgbClr val="6E0000"/>
            </a:solidFill>
            <a:latin typeface="Myriad Pro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b="1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kern="1200" dirty="0"/>
        </a:p>
      </dsp:txBody>
      <dsp:txXfrm>
        <a:off x="4891645" y="1298215"/>
        <a:ext cx="2727957" cy="1298211"/>
      </dsp:txXfrm>
    </dsp:sp>
    <dsp:sp modelId="{87EDAD96-09B6-4933-9F53-3563A7648CE0}">
      <dsp:nvSpPr>
        <dsp:cNvPr id="0" name=""/>
        <dsp:cNvSpPr/>
      </dsp:nvSpPr>
      <dsp:spPr>
        <a:xfrm>
          <a:off x="4891645" y="2596426"/>
          <a:ext cx="2727957" cy="12982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0" kern="1200" dirty="0" smtClean="0">
              <a:solidFill>
                <a:srgbClr val="6E0000"/>
              </a:solidFill>
              <a:latin typeface="Myriad Pro" pitchFamily="34" charset="0"/>
            </a:rPr>
            <a:t>Как да осигурим повече работни места в реална работна среда за практическото обучение на учениците?</a:t>
          </a:r>
          <a:endParaRPr lang="bg-BG" sz="1600" b="0" kern="1200" dirty="0">
            <a:solidFill>
              <a:srgbClr val="6E0000"/>
            </a:solidFill>
            <a:latin typeface="Myriad Pro" pitchFamily="34" charset="0"/>
          </a:endParaRPr>
        </a:p>
      </dsp:txBody>
      <dsp:txXfrm>
        <a:off x="4891645" y="2596426"/>
        <a:ext cx="2727957" cy="1298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9A6EF-0F0E-4391-8657-08398A0E2B0A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6937-8969-4987-9DE6-D4F00E8C957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621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1</a:t>
            </a:fld>
            <a:endParaRPr lang="bg-BG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071938" cy="3054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8604" y="3857620"/>
            <a:ext cx="6215106" cy="5143536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dirty="0" smtClean="0">
                <a:solidFill>
                  <a:schemeClr val="bg2"/>
                </a:solidFill>
              </a:rPr>
              <a:t>	</a:t>
            </a:r>
            <a:r>
              <a:rPr lang="bg-BG" sz="1400" b="1" dirty="0" smtClean="0"/>
              <a:t>От</a:t>
            </a:r>
            <a:r>
              <a:rPr lang="bg-BG" sz="1400" b="0" dirty="0" smtClean="0"/>
              <a:t> социално изключване</a:t>
            </a:r>
            <a:r>
              <a:rPr lang="bg-BG" sz="1400" b="0" baseline="0" dirty="0" smtClean="0"/>
              <a:t> на рано напусналите и отпадналите ученици </a:t>
            </a:r>
            <a:r>
              <a:rPr lang="bg-BG" sz="1400" b="1" baseline="0" dirty="0" smtClean="0"/>
              <a:t>към</a:t>
            </a:r>
            <a:r>
              <a:rPr lang="bg-BG" sz="1400" b="0" baseline="0" dirty="0" smtClean="0"/>
              <a:t> </a:t>
            </a:r>
            <a:r>
              <a:rPr lang="bg-BG" sz="1400" b="0" noProof="0" dirty="0" smtClean="0"/>
              <a:t>осигуряване на възможност</a:t>
            </a:r>
            <a:r>
              <a:rPr lang="bg-BG" sz="1400" b="0" baseline="0" noProof="0" dirty="0" smtClean="0"/>
              <a:t> за  повторно включване  в обучение </a:t>
            </a:r>
            <a:r>
              <a:rPr lang="bg-BG" sz="1400" b="0" noProof="0" dirty="0" smtClean="0"/>
              <a:t>чрез работа (дуално обучение) </a:t>
            </a:r>
            <a:r>
              <a:rPr lang="bg-BG" sz="1400" kern="1200" dirty="0" smtClean="0">
                <a:latin typeface="+mn-lt"/>
                <a:ea typeface="+mn-ea"/>
                <a:cs typeface="+mn-cs"/>
              </a:rPr>
              <a:t>като форма на партньорство между професионална гимназия и работодател.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kern="1200" dirty="0" smtClean="0">
                <a:latin typeface="+mn-lt"/>
                <a:ea typeface="+mn-ea"/>
                <a:cs typeface="+mn-cs"/>
              </a:rPr>
              <a:t>	</a:t>
            </a:r>
            <a:r>
              <a:rPr lang="bg-BG" sz="1400" b="1" dirty="0" smtClean="0"/>
              <a:t>От</a:t>
            </a:r>
            <a:r>
              <a:rPr lang="bg-BG" sz="1400" dirty="0" smtClean="0"/>
              <a:t> прием на ученици  с ниски постижения във високотехнологични професии </a:t>
            </a:r>
            <a:r>
              <a:rPr lang="bg-BG" sz="1400" b="1" dirty="0" smtClean="0"/>
              <a:t>към</a:t>
            </a:r>
            <a:r>
              <a:rPr lang="bg-BG" sz="1400" dirty="0" smtClean="0"/>
              <a:t> мотивиране на учениците с високи постижения за обучение по високотехнологични професии чрез:</a:t>
            </a:r>
          </a:p>
          <a:p>
            <a:pPr marL="550863" indent="-285750" algn="just">
              <a:buFontTx/>
              <a:buChar char="-"/>
            </a:pPr>
            <a:r>
              <a:rPr lang="bg-BG" sz="1400" dirty="0" smtClean="0"/>
              <a:t>създаване на модерна</a:t>
            </a:r>
            <a:r>
              <a:rPr lang="bg-BG" sz="1400" baseline="0" dirty="0" smtClean="0"/>
              <a:t> и съвременна училищна инфраструктура;</a:t>
            </a:r>
          </a:p>
          <a:p>
            <a:pPr marL="550863" indent="-285750" algn="just">
              <a:buFontTx/>
              <a:buChar char="-"/>
            </a:pPr>
            <a:r>
              <a:rPr lang="bg-BG" sz="1400" baseline="0" dirty="0" smtClean="0"/>
              <a:t>прилагане на модулна организация на професионална подготовка;</a:t>
            </a:r>
          </a:p>
          <a:p>
            <a:pPr marL="550863" indent="-285750" algn="just">
              <a:buFontTx/>
              <a:buChar char="-"/>
            </a:pPr>
            <a:r>
              <a:rPr lang="bg-BG" sz="1400" baseline="0" dirty="0" smtClean="0"/>
              <a:t>допълнителни стипендии, осигурени от бизнеса;</a:t>
            </a:r>
          </a:p>
          <a:p>
            <a:pPr marL="550863" indent="-285750" algn="just">
              <a:buFontTx/>
              <a:buChar char="-"/>
            </a:pPr>
            <a:r>
              <a:rPr lang="bg-BG" sz="1400" baseline="0" dirty="0" smtClean="0"/>
              <a:t>изграждане на системи за кредити  на база реални резултати от учене и признаването им във висшите училища;</a:t>
            </a:r>
          </a:p>
          <a:p>
            <a:pPr marL="550863" indent="-285750" algn="just">
              <a:buFontTx/>
              <a:buChar char="-"/>
            </a:pPr>
            <a:r>
              <a:rPr lang="bg-BG" sz="1400" baseline="0" dirty="0" smtClean="0"/>
              <a:t>преференциален прием на изявени ученици във висшите училища;</a:t>
            </a:r>
          </a:p>
          <a:p>
            <a:pPr marL="550863" indent="-285750" algn="just">
              <a:buFontTx/>
              <a:buChar char="-"/>
            </a:pPr>
            <a:r>
              <a:rPr lang="bg-BG" sz="1400" baseline="0" dirty="0" smtClean="0"/>
              <a:t>мотивиране на бизнеса за наемане на работа  на изявените ученици.</a:t>
            </a:r>
            <a:endParaRPr lang="bg-BG" sz="14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dirty="0" smtClean="0"/>
              <a:t>	От</a:t>
            </a:r>
            <a:r>
              <a:rPr lang="bg-BG" sz="1400" b="0" dirty="0" smtClean="0"/>
              <a:t> липса на възможности за актуализиране</a:t>
            </a:r>
            <a:r>
              <a:rPr lang="bg-BG" sz="1400" b="0" baseline="0" dirty="0" smtClean="0"/>
              <a:t> и повишаване на квалификацията на учителите по професионална подготовка по специалността им от висшето образование </a:t>
            </a:r>
            <a:r>
              <a:rPr lang="bg-BG" sz="1400" b="1" baseline="0" dirty="0" smtClean="0"/>
              <a:t>към</a:t>
            </a:r>
            <a:r>
              <a:rPr lang="bg-BG" sz="1400" b="0" baseline="0" dirty="0" smtClean="0"/>
              <a:t> </a:t>
            </a:r>
            <a:r>
              <a:rPr lang="bg-BG" sz="1400" b="0" kern="1200" noProof="0" dirty="0" smtClean="0">
                <a:latin typeface="+mn-lt"/>
                <a:ea typeface="+mn-ea"/>
                <a:cs typeface="+mn-cs"/>
              </a:rPr>
              <a:t>създаване на програма за привличане на млади учители в системата на професионалното образование  и обучение, включваща възможности за хоризонтално и вертикално кариерно развитие, квалификация в други страни на ЕС, развитие на общински социални  политики за подкрепа и привличане на млади учители (осигуряване на жилища/подпомагане при изплащане на наем за жилище, социално подпомагане), създаване на  възможности за преференциални кредити за закупуване на  жилище)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baseline="0" dirty="0" smtClean="0">
              <a:solidFill>
                <a:schemeClr val="bg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143388" cy="310754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8604" y="3929058"/>
            <a:ext cx="6072230" cy="4857784"/>
          </a:xfrm>
        </p:spPr>
        <p:txBody>
          <a:bodyPr/>
          <a:lstStyle/>
          <a:p>
            <a:pPr marR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b="1" dirty="0" smtClean="0">
                <a:solidFill>
                  <a:schemeClr val="bg2"/>
                </a:solidFill>
              </a:rPr>
              <a:t>	</a:t>
            </a:r>
            <a:r>
              <a:rPr lang="bg-BG" sz="1400" b="1" kern="1200" noProof="0" dirty="0" smtClean="0">
                <a:latin typeface="+mn-lt"/>
                <a:ea typeface="+mn-ea"/>
                <a:cs typeface="+mn-cs"/>
              </a:rPr>
              <a:t>От </a:t>
            </a:r>
            <a:r>
              <a:rPr lang="bg-BG" sz="1400" b="0" kern="1200" noProof="0" dirty="0" smtClean="0">
                <a:latin typeface="+mn-lt"/>
                <a:ea typeface="+mn-ea"/>
                <a:cs typeface="+mn-cs"/>
              </a:rPr>
              <a:t>липса на мотивация в младите специалисти за реализация като учители по професионална подготовка </a:t>
            </a:r>
            <a:r>
              <a:rPr lang="bg-BG" sz="1400" b="1" kern="1200" noProof="0" dirty="0" smtClean="0">
                <a:latin typeface="+mn-lt"/>
                <a:ea typeface="+mn-ea"/>
                <a:cs typeface="+mn-cs"/>
              </a:rPr>
              <a:t>към</a:t>
            </a:r>
            <a:r>
              <a:rPr lang="bg-BG" sz="1400" b="0" kern="1200" noProof="0" dirty="0" smtClean="0">
                <a:latin typeface="+mn-lt"/>
                <a:ea typeface="+mn-ea"/>
                <a:cs typeface="+mn-cs"/>
              </a:rPr>
              <a:t> създаване</a:t>
            </a:r>
            <a:r>
              <a:rPr lang="bg-BG" sz="1400" b="0" kern="1200" baseline="0" noProof="0" dirty="0" smtClean="0">
                <a:latin typeface="+mn-lt"/>
                <a:ea typeface="+mn-ea"/>
                <a:cs typeface="+mn-cs"/>
              </a:rPr>
              <a:t> </a:t>
            </a:r>
            <a:r>
              <a:rPr lang="bg-BG" sz="1400" b="0" kern="1200" noProof="0" dirty="0" smtClean="0">
                <a:latin typeface="+mn-lt"/>
                <a:ea typeface="+mn-ea"/>
                <a:cs typeface="+mn-cs"/>
              </a:rPr>
              <a:t>на програма за привличане на млади учители в системата на професионалното образование  и обучение, включваща възможности за хоризонтално и вертикално кариерно развитие, квалификация в други страни на ЕС, развитие на общински социални  политики за подкрепа и привличане на млади учители (осигуряване на жилища/подпомагане при изплащане на наем за жилище, социално подпомагане), създаване на  възможности за преференциални кредити за закупуване на  жилище)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bg-BG" sz="1400" b="1" dirty="0" smtClean="0"/>
              <a:t>	От</a:t>
            </a:r>
            <a:r>
              <a:rPr lang="bg-BG" sz="1400" b="0" dirty="0" smtClean="0"/>
              <a:t> недостатъчно  ефективно партньорство с бизнеса </a:t>
            </a:r>
            <a:r>
              <a:rPr lang="bg-BG" sz="1400" b="1" dirty="0" smtClean="0"/>
              <a:t>към</a:t>
            </a:r>
            <a:r>
              <a:rPr lang="bg-BG" sz="1400" b="0" dirty="0" smtClean="0"/>
              <a:t> </a:t>
            </a:r>
            <a:r>
              <a:rPr lang="bg-BG" sz="1400" b="0" noProof="0" dirty="0" smtClean="0"/>
              <a:t>разширяване на участието и отговорностите на</a:t>
            </a:r>
            <a:r>
              <a:rPr lang="bg-BG" sz="1400" b="0" baseline="0" noProof="0" dirty="0" smtClean="0"/>
              <a:t> бизнеса чрез:</a:t>
            </a:r>
          </a:p>
          <a:p>
            <a:pPr marL="285750" indent="-285750" algn="just">
              <a:buFontTx/>
              <a:buChar char="-"/>
            </a:pPr>
            <a:r>
              <a:rPr lang="bg-BG" sz="1400" b="0" baseline="0" noProof="0" dirty="0" smtClean="0"/>
              <a:t>повишаване ангажираността при разработване на учебни планове,</a:t>
            </a:r>
          </a:p>
          <a:p>
            <a:pPr marL="285750" indent="-285750" algn="just"/>
            <a:r>
              <a:rPr lang="bg-BG" sz="1400" dirty="0" smtClean="0"/>
              <a:t>      </a:t>
            </a:r>
            <a:r>
              <a:rPr lang="bg-BG" sz="1400" b="0" baseline="0" noProof="0" dirty="0" smtClean="0"/>
              <a:t> учебни програми и национални изпитни програми;</a:t>
            </a:r>
          </a:p>
          <a:p>
            <a:pPr marL="285750" indent="-285750" algn="just">
              <a:buFontTx/>
              <a:buChar char="-"/>
            </a:pPr>
            <a:r>
              <a:rPr lang="bg-BG" sz="1400" b="0" baseline="0" noProof="0" dirty="0" smtClean="0"/>
              <a:t>създаване на по-добри възможности за провеждане на практическото обучение на учениците;</a:t>
            </a:r>
          </a:p>
          <a:p>
            <a:pPr marL="285750" indent="-285750" algn="just">
              <a:buFontTx/>
              <a:buChar char="-"/>
            </a:pPr>
            <a:r>
              <a:rPr lang="bg-BG" sz="1400" b="0" baseline="0" noProof="0" dirty="0" smtClean="0"/>
              <a:t>осигуряване на по-добри възможности за заетост на завършилите;</a:t>
            </a:r>
          </a:p>
          <a:p>
            <a:pPr marL="285750" indent="-285750" algn="just">
              <a:buFontTx/>
              <a:buChar char="-"/>
            </a:pPr>
            <a:r>
              <a:rPr lang="bg-BG" sz="1400" b="0" baseline="0" noProof="0" dirty="0" smtClean="0"/>
              <a:t>осигуряване на възможности за актуализиране на  квалификацията на учителите – запознаването им с нови техники и технологии;</a:t>
            </a:r>
          </a:p>
          <a:p>
            <a:pPr marL="285750" indent="-285750" algn="just">
              <a:buFontTx/>
              <a:buChar char="-"/>
            </a:pPr>
            <a:r>
              <a:rPr lang="bg-BG" sz="1400" b="0" baseline="0" noProof="0" dirty="0" smtClean="0"/>
              <a:t>подпомагане на модернизирането на материално-техническата база  на професионалните  училища;</a:t>
            </a:r>
          </a:p>
          <a:p>
            <a:pPr marL="285750" indent="-285750" algn="just">
              <a:buFontTx/>
              <a:buChar char="-"/>
            </a:pPr>
            <a:r>
              <a:rPr lang="bg-BG" sz="1400" b="0" baseline="0" noProof="0" dirty="0" smtClean="0"/>
              <a:t>осигуряване на възможности за допълнителни  стипендии и други материални стимули за учениците.</a:t>
            </a:r>
            <a:endParaRPr lang="bg-BG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g-BG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bg-BG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да не останем в плен на мита за доброто професионално образование, е необходимо</a:t>
            </a:r>
            <a:r>
              <a:rPr lang="bg-BG" sz="14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 реализираме планираните реформи и да  работим за утвърждаване на новата му визия  като защитна социална мрежа против</a:t>
            </a:r>
            <a:r>
              <a:rPr lang="bg-BG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40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маргинилизацията</a:t>
            </a:r>
            <a:r>
              <a:rPr lang="bg-BG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социалното изключване. </a:t>
            </a:r>
          </a:p>
          <a:p>
            <a:pPr algn="just"/>
            <a:r>
              <a:rPr lang="bg-BG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Време е да възприемем възгледа за професионалното образование и обучение като инвестиция, а не като разход.  Инвестиция, която ще бъде насочена към подобряване на качеството на</a:t>
            </a:r>
            <a:r>
              <a:rPr lang="bg-BG" sz="14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работната сила, към </a:t>
            </a:r>
            <a:r>
              <a:rPr lang="bg-BG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улесняване на  достъпа до професионално обучение за всички, към създаване на нов шанс за рано напусналите и отпадналите от училище,  към стимулиране на партньорството между бизнеса</a:t>
            </a:r>
            <a:r>
              <a:rPr lang="bg-BG" sz="14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професионалното образование и обучение.</a:t>
            </a:r>
          </a:p>
          <a:p>
            <a:pPr algn="just"/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bg-BG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bg-BG" sz="1400" dirty="0" smtClean="0"/>
              <a:t>През последните десетилетия в Европа нараства убедеността, че професионалното образование и обучение (ПОО) е решаващ фактор за устойчивото социално-икономическо развитие. Европейските инициативи в отговор на бързите промени в икономиката и обществото изискват модернизация и постоянно подобряване на системите за ПОО, така че тези системи да допринесат за увеличаване на заетостта и социалната интеграция и да улеснят достъпа до учене през целия живот.</a:t>
            </a:r>
          </a:p>
          <a:p>
            <a:pPr algn="just">
              <a:defRPr/>
            </a:pPr>
            <a:r>
              <a:rPr lang="en-US" sz="1400" dirty="0" smtClean="0"/>
              <a:t>	</a:t>
            </a:r>
            <a:r>
              <a:rPr lang="bg-BG" sz="1400" dirty="0" smtClean="0"/>
              <a:t>Тук ми се иска да цитирам думите на г-жа Андрула Василиу, еврокомисар за образованието, културата, многоезичието и младежта, които подчертават ролята на ПОО за постигане на целите на Стратегията “Европа 2020”:</a:t>
            </a:r>
          </a:p>
          <a:p>
            <a:pPr algn="just">
              <a:defRPr/>
            </a:pPr>
            <a:r>
              <a:rPr lang="bg-BG" sz="1400" dirty="0" smtClean="0"/>
              <a:t>	………..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43372"/>
            <a:ext cx="5486400" cy="4314828"/>
          </a:xfrm>
        </p:spPr>
        <p:txBody>
          <a:bodyPr/>
          <a:lstStyle/>
          <a:p>
            <a:pPr algn="just"/>
            <a:r>
              <a:rPr lang="en-US" dirty="0" smtClean="0"/>
              <a:t>	</a:t>
            </a:r>
            <a:r>
              <a:rPr lang="bg-BG" sz="1400" dirty="0" smtClean="0"/>
              <a:t>В програмата на правителството професионалното образование и обучение е изведено като приоритет.  Реформирането и обвързването му с потребностите на пазара на труда, както и развитието на публично-частното партньорство е свързано с осъвременяване на учебното съдържание в партньорство с браншовите организации, модернизиране на материално-техническата база, въвеждане на защитени професии, необходими за развитието на регионите и за стратегическите отрасли на икономиката, обучение в реална работна среда и съдействие за производствени стажове.</a:t>
            </a:r>
          </a:p>
          <a:p>
            <a:pPr algn="just"/>
            <a:r>
              <a:rPr lang="bg-BG" sz="1400" dirty="0" smtClean="0"/>
              <a:t>	Реформите в професионалното образование ще стартират с промените в Закона за професионално образование и обучение, които  ще регламентират възможностите за:</a:t>
            </a:r>
          </a:p>
          <a:p>
            <a:pPr algn="just">
              <a:buFont typeface="Arial" pitchFamily="34" charset="0"/>
              <a:buChar char="•"/>
            </a:pPr>
            <a:r>
              <a:rPr lang="bg-BG" sz="1400" dirty="0" smtClean="0"/>
              <a:t> прилагане на европейските инструменти, определени в препоръките  на Европейския парламент и на Съвета за осигуряване на качество на професионалното  образование и обучение; </a:t>
            </a:r>
          </a:p>
          <a:p>
            <a:pPr algn="just">
              <a:buFont typeface="Arial" pitchFamily="34" charset="0"/>
              <a:buChar char="•"/>
            </a:pPr>
            <a:r>
              <a:rPr lang="bg-BG" sz="1400" dirty="0" smtClean="0"/>
              <a:t> валидиране на знания, умения и компетентности, придобити чрез неформалното и самостоятелното учене;</a:t>
            </a:r>
          </a:p>
          <a:p>
            <a:pPr algn="just">
              <a:buFont typeface="Arial" pitchFamily="34" charset="0"/>
              <a:buChar char="•"/>
            </a:pPr>
            <a:r>
              <a:rPr lang="bg-BG" sz="1400" dirty="0" smtClean="0"/>
              <a:t> трансфер и натрупване на кредити в системата на професионалното образование и обучение.</a:t>
            </a:r>
          </a:p>
          <a:p>
            <a:pPr rtl="0"/>
            <a:endParaRPr lang="bg-BG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bg-BG" sz="1400" dirty="0" smtClean="0"/>
              <a:t>Развитието на европейските пазари на труда се обуславя от редица фактори, сред които финансови и икономически кризи, глобализация, демографски натиск, навлизане на нови технологии ...  	На този фон постигането на поне три от хоризонталните цели на Стратегията „Европа 2020“:</a:t>
            </a:r>
          </a:p>
          <a:p>
            <a:pPr algn="just"/>
            <a:r>
              <a:rPr lang="bg-BG" sz="1400" dirty="0" smtClean="0"/>
              <a:t>−  75% заетост във възрастовата група 20 – 64 години; </a:t>
            </a:r>
          </a:p>
          <a:p>
            <a:pPr algn="just"/>
            <a:r>
              <a:rPr lang="bg-BG" sz="1400" dirty="0" smtClean="0"/>
              <a:t>−  намаляване на процента на ранно напусналите от сегашните 15% на 10%; </a:t>
            </a:r>
          </a:p>
          <a:p>
            <a:pPr algn="just"/>
            <a:r>
              <a:rPr lang="bg-BG" sz="1400" dirty="0" smtClean="0"/>
              <a:t>− повишаване на дела на лицата на възраст 30 - 34 години, завършили висше или еквивалентно на него образование на 40%,</a:t>
            </a:r>
            <a:r>
              <a:rPr lang="en-US" sz="1400" dirty="0" smtClean="0"/>
              <a:t> </a:t>
            </a:r>
            <a:endParaRPr lang="bg-BG" sz="1400" dirty="0" smtClean="0"/>
          </a:p>
          <a:p>
            <a:pPr algn="just"/>
            <a:r>
              <a:rPr lang="bg-BG" sz="1400" dirty="0" smtClean="0"/>
              <a:t>е пряко свързано с професионалното образование  и обучение и предопределя извеждането му като национален приоритет.</a:t>
            </a:r>
          </a:p>
          <a:p>
            <a:pPr algn="just"/>
            <a:r>
              <a:rPr lang="bg-BG" sz="1400" dirty="0" smtClean="0"/>
              <a:t>	В съответствие с европейските предизвикателства България трябва в краткосрочен план да намери възможните решения за постигане на баланс между предлагането на ПОО и търсене на квалификации на пазара на труда. 	Само така ще се постигне реална интеграция на трудовия пазар, намаляване на младежката безработица, и в крайна сметка – интелигентен растеж на икономиката.</a:t>
            </a:r>
            <a:endParaRPr lang="bg-BG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1"/>
            <a:ext cx="3429008" cy="257175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290" y="3357554"/>
            <a:ext cx="6429420" cy="5643602"/>
          </a:xfrm>
        </p:spPr>
        <p:txBody>
          <a:bodyPr/>
          <a:lstStyle/>
          <a:p>
            <a:pPr lvl="0" algn="just">
              <a:defRPr/>
            </a:pPr>
            <a:r>
              <a:rPr lang="bg-BG" sz="1400" dirty="0" smtClean="0"/>
              <a:t>Кои са основните заплахи пред осъществяването на стратегическите цели?</a:t>
            </a:r>
          </a:p>
          <a:p>
            <a:pPr lvl="0" algn="just">
              <a:defRPr/>
            </a:pPr>
            <a:r>
              <a:rPr lang="en-US" sz="1400" dirty="0" smtClean="0"/>
              <a:t>	</a:t>
            </a:r>
            <a:r>
              <a:rPr lang="bg-BG" sz="1400" b="1" dirty="0" smtClean="0"/>
              <a:t>Намаляващ брой</a:t>
            </a:r>
            <a:r>
              <a:rPr lang="bg-BG" sz="1400" dirty="0" smtClean="0"/>
              <a:t> ученици в професионалните гимназии. За сравнение, през учебната 2012-13 г. общият брой на учениците в професионалното образование е с близо 50 000 по-малко (25 %) от учебната 2000-01 г. Причините са от различен характер – демографски, миграционни, социални.</a:t>
            </a:r>
          </a:p>
          <a:p>
            <a:pPr lvl="0" algn="just">
              <a:tabLst>
                <a:tab pos="895350" algn="l"/>
              </a:tabLst>
              <a:defRPr/>
            </a:pPr>
            <a:r>
              <a:rPr lang="en-US" sz="1400" dirty="0" smtClean="0"/>
              <a:t>	</a:t>
            </a:r>
            <a:r>
              <a:rPr lang="bg-BG" sz="1400" dirty="0" smtClean="0"/>
              <a:t>Това е пряко свързано и с </a:t>
            </a:r>
            <a:r>
              <a:rPr lang="bg-BG" sz="1400" b="1" dirty="0" smtClean="0"/>
              <a:t>намаляващия брой </a:t>
            </a:r>
            <a:r>
              <a:rPr lang="bg-BG" sz="1400" dirty="0" smtClean="0"/>
              <a:t>на професионалните гимназии, които спрямо 2000 г. са с 60</a:t>
            </a:r>
            <a:r>
              <a:rPr lang="en-US" sz="1400" dirty="0" smtClean="0"/>
              <a:t> </a:t>
            </a:r>
            <a:r>
              <a:rPr lang="bg-BG" sz="1400" dirty="0" smtClean="0"/>
              <a:t>по-малко.</a:t>
            </a:r>
          </a:p>
          <a:p>
            <a:pPr algn="just"/>
            <a:r>
              <a:rPr lang="bg-BG" sz="1400" dirty="0" smtClean="0"/>
              <a:t>	В последните години се забелязва </a:t>
            </a:r>
            <a:r>
              <a:rPr lang="bg-BG" sz="1400" b="1" dirty="0" smtClean="0"/>
              <a:t>устойчива тенденция към намаляване на  броя на учениците</a:t>
            </a:r>
            <a:r>
              <a:rPr lang="bg-BG" sz="1400" dirty="0" smtClean="0"/>
              <a:t>, включени в обучение за придобиване на </a:t>
            </a:r>
            <a:r>
              <a:rPr lang="en-US" sz="1400" dirty="0" smtClean="0"/>
              <a:t>II</a:t>
            </a:r>
            <a:r>
              <a:rPr lang="bg-BG" sz="1400" dirty="0" smtClean="0"/>
              <a:t> степен на професионална квалификация (СПК) по професии, за които има търсене на пазара на труда. По данни на НСИ броят на завършилите по професии с </a:t>
            </a:r>
            <a:r>
              <a:rPr lang="en-US" sz="1400" dirty="0" smtClean="0"/>
              <a:t>II</a:t>
            </a:r>
            <a:r>
              <a:rPr lang="bg-BG" sz="1400" dirty="0" smtClean="0"/>
              <a:t> СПК през учебната 2012/2013 г. е намалял с 20% спрямо учебната 2000-2001 г. Това се свързва с намаляващия брой ученици, които се приемат след 8. клас, с желанието на училищата да увеличат делегирания си бюджет чрез приемане на ученици с нисък успех в „елитни” училища, както и с нулевия прием по стратегически важни професии с ІІ СПК.</a:t>
            </a:r>
          </a:p>
          <a:p>
            <a:pPr algn="just">
              <a:defRPr/>
            </a:pPr>
            <a:r>
              <a:rPr lang="bg-BG" sz="1400" dirty="0" smtClean="0"/>
              <a:t>	Основен проблем при избора на професия е и, че учениците </a:t>
            </a:r>
            <a:r>
              <a:rPr lang="bg-BG" sz="1400" b="1" dirty="0" smtClean="0"/>
              <a:t>не знаят дали ще си намерят работа по специалността след завършването</a:t>
            </a:r>
            <a:r>
              <a:rPr lang="bg-BG" sz="1400" dirty="0" smtClean="0"/>
              <a:t>. Към това се добавя възможността работодателите да наемат работници без необходимата квалификация.</a:t>
            </a:r>
          </a:p>
          <a:p>
            <a:pPr lvl="0" algn="just">
              <a:defRPr/>
            </a:pPr>
            <a:r>
              <a:rPr lang="bg-BG" sz="1400" dirty="0" smtClean="0"/>
              <a:t>	Сериозна тревога буди предпочитането на голяма част от учениците на профилирано обучение, което звучи по-привлекателно, както и </a:t>
            </a:r>
            <a:r>
              <a:rPr lang="bg-BG" sz="1400" b="1" dirty="0" smtClean="0"/>
              <a:t>трайната тенденция към включването в ПОО на ученици с нисък успех и слаба мотивация</a:t>
            </a:r>
            <a:r>
              <a:rPr lang="bg-BG" sz="1400" dirty="0" smtClean="0"/>
              <a:t> в обучение по високотехнологични професии, което поставя в риск качеството на работната сила в част от отраслите на икономиката.  </a:t>
            </a:r>
          </a:p>
          <a:p>
            <a:pPr lvl="0" algn="just">
              <a:buFont typeface="Arial" pitchFamily="34" charset="0"/>
              <a:buChar char="•"/>
              <a:defRPr/>
            </a:pPr>
            <a:endParaRPr lang="bg-BG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071938" cy="3054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7166" y="3857620"/>
            <a:ext cx="6215106" cy="5143536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Видимо е </a:t>
            </a:r>
            <a:r>
              <a:rPr lang="bg-BG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застаряването на учителите 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професионалните училища. През учебната 2012-13 г. учителите до 34-годишна възраст са с 2860 по-малко</a:t>
            </a: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спрямо 2000 г. и представляват едва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9,88% от общия брой.</a:t>
            </a: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На фона на това, броят на учителите 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60 и повече години е нараснал със 1625.   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Тази</a:t>
            </a: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тенденция е пряко свързана с </a:t>
            </a:r>
            <a:r>
              <a:rPr lang="bg-BG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липсата на </a:t>
            </a:r>
            <a:r>
              <a:rPr lang="bg-BG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 сред младите да се реализират като учители по професионална подготовка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Причините са комплексни –</a:t>
            </a: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социално-икономически, комуникационни… И не на последно място ниският престиж на професията спрямо предявените от обществото социални отговорности.</a:t>
            </a:r>
            <a:endParaRPr lang="bg-BG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Днес трудно могат да се намерят шлосери, фрезисти, стругари, асансьорни техници и железопътни работници. За сметка на това интересът на учениците в професионалните гимназии се е пренасочил към туризма и информационните технологии,</a:t>
            </a: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което очертава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сериозен</a:t>
            </a:r>
            <a:r>
              <a:rPr lang="bg-BG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дисбаланс по професионални направления.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Към всичко това се добавят и </a:t>
            </a:r>
            <a:r>
              <a:rPr lang="bg-BG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слабите възможности за придобиване на степен на професионална квалификация </a:t>
            </a: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преждевременно напуснали образованието или отпаднали от училище.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Съществени</a:t>
            </a:r>
            <a:r>
              <a:rPr lang="bg-BG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трудности пред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синхронизиране на ПОО с изискванията и потребностите на националната и регионална икономика  са и </a:t>
            </a:r>
            <a:r>
              <a:rPr lang="bg-BG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слабото участие, както и </a:t>
            </a:r>
            <a:r>
              <a:rPr lang="bg-BG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липсата на работещ механизъм</a:t>
            </a:r>
            <a:r>
              <a:rPr lang="bg-BG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сътрудничество 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 отговорните и заинтересованите страни и за поемане на ангажименти и отговорности на социалните партньори и бизнеса като цяло.</a:t>
            </a:r>
            <a:endParaRPr lang="bg-BG" sz="1400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	</a:t>
            </a:r>
            <a:r>
              <a:rPr lang="bg-BG" sz="1400" dirty="0" smtClean="0"/>
              <a:t>И ако трябва накратко да обобщим основните предизвикателства, пред които сме изправени, можем да го направим в няколко основни въпроса:</a:t>
            </a:r>
          </a:p>
          <a:p>
            <a:pPr lvl="0" algn="just"/>
            <a:r>
              <a:rPr lang="bg-BG" sz="1400" dirty="0" smtClean="0"/>
              <a:t>	С фокус върху учениците - Как да направим професионалното образование привлекателно? Как да привлечем повече ученици? Как да спрем закриването на професионалните гимназии?</a:t>
            </a:r>
          </a:p>
          <a:p>
            <a:pPr lvl="0" algn="just">
              <a:defRPr/>
            </a:pPr>
            <a:r>
              <a:rPr lang="bg-BG" sz="1400" dirty="0" smtClean="0"/>
              <a:t>	С фокус върху учителите - Как да мотивираме младите специалисти да предпочетат учителската професия? Откъде ще намерим учители по практика?</a:t>
            </a:r>
          </a:p>
          <a:p>
            <a:pPr lvl="0" algn="just">
              <a:defRPr/>
            </a:pPr>
            <a:r>
              <a:rPr lang="bg-BG" sz="1400" dirty="0" smtClean="0"/>
              <a:t> 	И с фокус върху партньорите - Как да направим по-ефективно сътрудничеството с местния бизнес? Как да осигурим повече работни места в реална работна среда за практическото обучение на учениците?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0"/>
            <a:ext cx="5600720" cy="4714908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Подготовката на човешки ресурси с подходящи за националната икономика квалификации изисква нови подходи в областта на професионалното образование и обучение. При осъществяването им следва да се отчитат обстоятелствата, пред които е изправена страната. В краткосрочен план те са свързани със социално-икономическите последствия от кризата, а в дългосрочен – с демографските процеси и промени, свързани с глобализацията и други. </a:t>
            </a:r>
          </a:p>
          <a:p>
            <a:pPr algn="just"/>
            <a:r>
              <a:rPr lang="bg-BG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Развитието на системата за професионално образование и обучение в България следва да бъде с фокус:</a:t>
            </a:r>
          </a:p>
          <a:p>
            <a:pPr marL="0" lvl="0" indent="0" algn="just">
              <a:buFont typeface="Wingdings" pitchFamily="2" charset="2"/>
              <a:buChar char="ü"/>
            </a:pPr>
            <a:r>
              <a:rPr lang="bg-BG" sz="1400" kern="1200" dirty="0" smtClean="0">
                <a:latin typeface="+mn-lt"/>
                <a:ea typeface="+mn-ea"/>
                <a:cs typeface="+mn-cs"/>
              </a:rPr>
              <a:t>превръщане на първоначалното  професионално образование и обучение в привлекателна възможност за учене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bg-BG" sz="1400" kern="1200" dirty="0" smtClean="0">
                <a:latin typeface="+mn-lt"/>
                <a:ea typeface="+mn-ea"/>
                <a:cs typeface="+mn-cs"/>
              </a:rPr>
              <a:t>осигуряване на гъвкав достъп до обучение и придобиване на квалификация</a:t>
            </a:r>
          </a:p>
          <a:p>
            <a:pPr marL="0" lvl="0" indent="0" algn="just">
              <a:buFont typeface="Wingdings" pitchFamily="2" charset="2"/>
              <a:buChar char="ü"/>
            </a:pPr>
            <a:r>
              <a:rPr lang="bg-BG" sz="1400" kern="1200" dirty="0" smtClean="0">
                <a:latin typeface="+mn-lt"/>
                <a:ea typeface="+mn-ea"/>
                <a:cs typeface="+mn-cs"/>
              </a:rPr>
              <a:t>по-активно участие и поемане на отговорности от заинтересованите от ПОО страни</a:t>
            </a:r>
          </a:p>
          <a:p>
            <a:pPr marL="0" lvl="0" indent="0" algn="just">
              <a:buFont typeface="Wingdings" pitchFamily="2" charset="2"/>
              <a:buChar char="ü"/>
            </a:pPr>
            <a:r>
              <a:rPr lang="bg-BG" sz="1400" kern="1200" dirty="0" smtClean="0">
                <a:latin typeface="+mn-lt"/>
                <a:ea typeface="+mn-ea"/>
                <a:cs typeface="+mn-cs"/>
              </a:rPr>
              <a:t>координирано управление на националните и европейските инструменти в областта на прозрачността, признаването, осигуряването на качество и мобилността</a:t>
            </a:r>
            <a:r>
              <a:rPr lang="bg-BG" sz="1400" kern="1200" baseline="0" dirty="0" smtClean="0">
                <a:latin typeface="+mn-lt"/>
                <a:ea typeface="+mn-ea"/>
                <a:cs typeface="+mn-cs"/>
              </a:rPr>
              <a:t> (</a:t>
            </a:r>
            <a:r>
              <a:rPr lang="bg-BG" sz="1400" dirty="0" smtClean="0"/>
              <a:t>национална квалификационна рамка, система за валидиране, система за трансфер на кредити и др.) </a:t>
            </a:r>
            <a:endParaRPr lang="bg-BG" sz="1400" kern="1200" dirty="0" smtClean="0">
              <a:latin typeface="+mn-lt"/>
              <a:ea typeface="+mn-ea"/>
              <a:cs typeface="+mn-cs"/>
            </a:endParaRPr>
          </a:p>
          <a:p>
            <a:endParaRPr lang="bg-BG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0042" y="4214810"/>
            <a:ext cx="5857916" cy="4714908"/>
          </a:xfrm>
        </p:spPr>
        <p:txBody>
          <a:bodyPr/>
          <a:lstStyle/>
          <a:p>
            <a:pPr algn="just"/>
            <a:r>
              <a:rPr lang="bg-BG" dirty="0" smtClean="0"/>
              <a:t>	</a:t>
            </a:r>
            <a:r>
              <a:rPr lang="bg-BG" sz="1400" dirty="0" smtClean="0"/>
              <a:t>Кои са </a:t>
            </a:r>
            <a:r>
              <a:rPr lang="bg-BG" sz="1400" baseline="0" dirty="0" smtClean="0"/>
              <a:t>възможните и необходими посоки на въздействие?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0" dirty="0" smtClean="0">
                <a:solidFill>
                  <a:schemeClr val="bg2"/>
                </a:solidFill>
              </a:rPr>
              <a:t>	</a:t>
            </a:r>
            <a:r>
              <a:rPr lang="bg-BG" sz="1400" b="1" dirty="0" smtClean="0"/>
              <a:t>От</a:t>
            </a:r>
            <a:r>
              <a:rPr lang="bg-BG" sz="1400" b="0" dirty="0" smtClean="0"/>
              <a:t> оптимизиране на училищната мрежа на база демографски принцип и атрактивност на професиите </a:t>
            </a:r>
            <a:r>
              <a:rPr lang="bg-BG" sz="1400" b="1" dirty="0" smtClean="0"/>
              <a:t>към</a:t>
            </a:r>
            <a:r>
              <a:rPr lang="bg-BG" sz="1400" b="0" dirty="0" smtClean="0"/>
              <a:t> </a:t>
            </a:r>
            <a:r>
              <a:rPr lang="bg-BG" sz="1400" b="0" noProof="0" dirty="0" smtClean="0"/>
              <a:t>осигуряване на обучение, отговарящо на изискванията на местния бизнес и прогнозите за развитие на браншовете;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 smtClean="0"/>
              <a:t>	</a:t>
            </a:r>
            <a:r>
              <a:rPr lang="bg-BG" sz="1400" b="1" dirty="0" smtClean="0"/>
              <a:t>От</a:t>
            </a:r>
            <a:r>
              <a:rPr lang="bg-BG" sz="1400" dirty="0" smtClean="0"/>
              <a:t> обучение по „традиционни  и удобни“ за училищата професии, подготвящи специалисти без добри възможности за реализация на местния пазар на труда </a:t>
            </a:r>
            <a:r>
              <a:rPr lang="bg-BG" sz="1400" b="1" dirty="0" smtClean="0"/>
              <a:t>към</a:t>
            </a:r>
            <a:r>
              <a:rPr lang="bg-BG" sz="1400" dirty="0" smtClean="0"/>
              <a:t> обучение по професии, необходими на регионалния</a:t>
            </a:r>
            <a:r>
              <a:rPr lang="bg-BG" sz="1400" baseline="0" dirty="0" smtClean="0"/>
              <a:t> пазар на труда, </a:t>
            </a:r>
            <a:r>
              <a:rPr lang="bg-BG" sz="1400" b="1" baseline="0" dirty="0" smtClean="0"/>
              <a:t>към</a:t>
            </a:r>
            <a:r>
              <a:rPr lang="bg-BG" sz="1400" baseline="0" dirty="0" smtClean="0"/>
              <a:t> създаване на система за определяне на</a:t>
            </a:r>
            <a:r>
              <a:rPr lang="bg-BG" sz="1400" dirty="0" smtClean="0"/>
              <a:t> „защитени“ професии с оглед осигуряване на необходимата квалификация в направления,</a:t>
            </a:r>
            <a:r>
              <a:rPr lang="bg-BG" sz="1400" baseline="0" dirty="0" smtClean="0"/>
              <a:t> стратегически </a:t>
            </a:r>
            <a:r>
              <a:rPr lang="bg-BG" sz="1400" dirty="0" smtClean="0"/>
              <a:t>за областта</a:t>
            </a:r>
            <a:r>
              <a:rPr lang="bg-BG" sz="1400" b="0" dirty="0" smtClean="0"/>
              <a:t>,</a:t>
            </a:r>
            <a:r>
              <a:rPr lang="bg-BG" sz="1400" b="0" baseline="0" dirty="0" smtClean="0"/>
              <a:t> </a:t>
            </a:r>
            <a:r>
              <a:rPr lang="bg-BG" sz="1400" b="1" baseline="0" dirty="0" smtClean="0"/>
              <a:t>към</a:t>
            </a:r>
            <a:r>
              <a:rPr lang="bg-BG" sz="1400" b="0" dirty="0" smtClean="0"/>
              <a:t> </a:t>
            </a:r>
            <a:r>
              <a:rPr lang="bg-BG" sz="1400" dirty="0" smtClean="0"/>
              <a:t>балансиране на план-приема </a:t>
            </a:r>
            <a:r>
              <a:rPr lang="bg-BG" sz="1400" kern="1200" dirty="0" smtClean="0">
                <a:latin typeface="+mn-lt"/>
                <a:ea typeface="+mn-ea"/>
                <a:cs typeface="+mn-cs"/>
              </a:rPr>
              <a:t>с оглед гарантиране подготовка на кадри по непрестижни, но необходими за икономиката.</a:t>
            </a:r>
            <a:endParaRPr lang="bg-BG" sz="14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dirty="0" smtClean="0"/>
              <a:t>	</a:t>
            </a:r>
            <a:r>
              <a:rPr lang="bg-BG" sz="1400" b="1" dirty="0" smtClean="0"/>
              <a:t>От</a:t>
            </a:r>
            <a:r>
              <a:rPr lang="bg-BG" sz="1400" dirty="0" smtClean="0"/>
              <a:t> преобладаващо</a:t>
            </a:r>
            <a:r>
              <a:rPr lang="bg-BG" sz="1400" baseline="0" dirty="0" smtClean="0"/>
              <a:t> обучение по професии с придобиване на трета степен на професионална квалификация </a:t>
            </a:r>
            <a:r>
              <a:rPr lang="bg-BG" sz="1400" b="1" baseline="0" dirty="0" smtClean="0"/>
              <a:t>към</a:t>
            </a:r>
            <a:r>
              <a:rPr lang="bg-BG" sz="1400" baseline="0" dirty="0" smtClean="0"/>
              <a:t> </a:t>
            </a:r>
            <a:r>
              <a:rPr lang="bg-BG" sz="1400" dirty="0" smtClean="0"/>
              <a:t>повишаване на атрактивността на професиите с по-ниска степен на професионална  квалификация </a:t>
            </a:r>
            <a:r>
              <a:rPr lang="bg-BG" sz="1400" b="1" dirty="0" smtClean="0"/>
              <a:t>чрез</a:t>
            </a:r>
            <a:r>
              <a:rPr lang="bg-BG" sz="1400" baseline="0" dirty="0" smtClean="0"/>
              <a:t> </a:t>
            </a:r>
            <a:r>
              <a:rPr lang="bg-BG" sz="1400" dirty="0" smtClean="0"/>
              <a:t>създаване</a:t>
            </a:r>
            <a:r>
              <a:rPr lang="bg-BG" sz="1400" baseline="0" dirty="0" smtClean="0"/>
              <a:t> на привлекателни условия  – модернизиране  на   училищата, на общежитията към тях, на образователната среда, допълнително финансиране, стипендии, вкл. от бизнеса, договори за работа и др.</a:t>
            </a:r>
            <a:endParaRPr lang="bg-BG" sz="1400" b="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C6937-8969-4987-9DE6-D4F00E8C9571}" type="slidenum">
              <a:rPr lang="bg-BG" smtClean="0"/>
              <a:pPr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456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738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997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901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6828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955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54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0060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444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59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782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5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7945-C4C6-4256-B5C7-98CD8E6949BE}" type="datetimeFigureOut">
              <a:rPr lang="bg-BG" smtClean="0"/>
              <a:pPr/>
              <a:t>11.10.2013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4AE5-B6C8-42EC-922B-18ECAF73E87A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371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2708920"/>
            <a:ext cx="6766520" cy="1470025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ПРОФЕСИОНАЛНОТО ОБРАЗОВАНИЕ  И ОБУЧЕНИЕ</a:t>
            </a:r>
            <a:r>
              <a:rPr lang="en-US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 -</a:t>
            </a:r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/>
            </a:r>
            <a:b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</a:br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ПРИОРИТЕТ ЗА БЪЛГАРИЯ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192688" cy="13457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проф. д-р АНЕЛИЯ КЛИСАРОВА,</a:t>
            </a:r>
          </a:p>
          <a:p>
            <a:pPr algn="l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МИНИСТЪР НА ОБРАЗОВАНИЕТО И НАУКАТА</a:t>
            </a:r>
            <a:endParaRPr lang="bg-BG" sz="16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7" y="332657"/>
            <a:ext cx="1190625" cy="990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8" y="443236"/>
            <a:ext cx="5513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Minion Pro" pitchFamily="18" charset="0"/>
              </a:rPr>
              <a:t>РЕПУБЛИКА БЪЛГАРИЯ</a:t>
            </a:r>
          </a:p>
          <a:p>
            <a:r>
              <a:rPr lang="ru-RU" sz="2200" b="1" dirty="0">
                <a:solidFill>
                  <a:srgbClr val="6E0000"/>
                </a:solidFill>
                <a:latin typeface="Minion Pro" pitchFamily="18" charset="0"/>
              </a:rPr>
              <a:t>Министерство на образованието и науката</a:t>
            </a:r>
            <a:endParaRPr lang="bg-BG" sz="2200" b="1" dirty="0">
              <a:solidFill>
                <a:srgbClr val="6E0000"/>
              </a:solidFill>
              <a:latin typeface="Minio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4" y="6258797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София, 14.10.2013 г</a:t>
            </a:r>
            <a:r>
              <a:rPr lang="bg-BG" sz="14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bg-BG" sz="14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ПОСОКИ НА ВЪЗДЕЙСТВИЕ</a:t>
            </a:r>
            <a:r>
              <a:rPr lang="en-US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(2)</a:t>
            </a:r>
            <a:endParaRPr lang="bg-BG" sz="16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3816" y="446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10</a:t>
            </a:r>
            <a:endParaRPr lang="bg-BG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29558" y="1628800"/>
            <a:ext cx="4232971" cy="1434947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860031" y="1628800"/>
            <a:ext cx="3850005" cy="1434947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1884607"/>
            <a:ext cx="3581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2"/>
                </a:solidFill>
                <a:latin typeface="Myriad Pro" pitchFamily="34" charset="0"/>
              </a:rPr>
              <a:t>социално изключване на рано напусналите и отпадналите </a:t>
            </a:r>
            <a:r>
              <a:rPr lang="bg-BG" dirty="0" smtClean="0">
                <a:solidFill>
                  <a:schemeClr val="bg2"/>
                </a:solidFill>
                <a:latin typeface="Myriad Pro" pitchFamily="34" charset="0"/>
              </a:rPr>
              <a:t>лица </a:t>
            </a:r>
            <a:r>
              <a:rPr lang="bg-BG" dirty="0">
                <a:solidFill>
                  <a:schemeClr val="bg2"/>
                </a:solidFill>
                <a:latin typeface="Myriad Pro" pitchFamily="34" charset="0"/>
              </a:rPr>
              <a:t>над 16 години</a:t>
            </a:r>
            <a:endParaRPr lang="bg-BG" dirty="0">
              <a:latin typeface="Myriad Pro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92080" y="1928802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възможност за  повторно включване </a:t>
            </a:r>
            <a:r>
              <a:rPr lang="bg-BG" dirty="0" smtClean="0">
                <a:solidFill>
                  <a:srgbClr val="6E0000"/>
                </a:solidFill>
                <a:latin typeface="Myriad Pro" pitchFamily="34" charset="0"/>
              </a:rPr>
              <a:t>в обучение чрез работа (дуално обучение)</a:t>
            </a:r>
            <a:endParaRPr lang="bg-BG" dirty="0">
              <a:solidFill>
                <a:srgbClr val="6E0000"/>
              </a:solidFill>
              <a:latin typeface="Myriad Pro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729557" y="3216147"/>
            <a:ext cx="4232971" cy="1434947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4860030" y="3216147"/>
            <a:ext cx="3850005" cy="1434947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729556" y="4803494"/>
            <a:ext cx="4232971" cy="1434947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860029" y="4803494"/>
            <a:ext cx="3850005" cy="1434947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9592" y="3429000"/>
            <a:ext cx="3675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1"/>
                </a:solidFill>
                <a:latin typeface="Myriad Pro" pitchFamily="34" charset="0"/>
              </a:rPr>
              <a:t>прием на ученици  с ниски училищни постижения по високотехнологични професии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92080" y="3501008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мотивиране за включване в ПОО на ученици с високи постижения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9592" y="5013176"/>
            <a:ext cx="3581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2"/>
                </a:solidFill>
                <a:latin typeface="Myriad Pro" pitchFamily="34" charset="0"/>
              </a:rPr>
              <a:t>липса на възможности за повишаване на квалификацията на </a:t>
            </a:r>
            <a:r>
              <a:rPr lang="bg-BG" dirty="0" smtClean="0">
                <a:solidFill>
                  <a:schemeClr val="bg2"/>
                </a:solidFill>
                <a:latin typeface="Myriad Pro" pitchFamily="34" charset="0"/>
              </a:rPr>
              <a:t>учителите</a:t>
            </a:r>
            <a:endParaRPr lang="bg-BG" dirty="0">
              <a:latin typeface="Myriad Pro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92080" y="508518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система за актуализиране и повишаване на квалификацията на учителите</a:t>
            </a:r>
          </a:p>
        </p:txBody>
      </p:sp>
    </p:spTree>
    <p:extLst>
      <p:ext uri="{BB962C8B-B14F-4D97-AF65-F5344CB8AC3E}">
        <p14:creationId xmlns:p14="http://schemas.microsoft.com/office/powerpoint/2010/main" val="29415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ПОСОКИ НА ВЪЗДЕЙСТВИЕ</a:t>
            </a:r>
            <a:r>
              <a:rPr lang="en-US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(3)</a:t>
            </a:r>
            <a:endParaRPr lang="bg-BG" sz="16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3816" y="446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bg-BG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29558" y="1947962"/>
            <a:ext cx="4232971" cy="1909915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860031" y="1947962"/>
            <a:ext cx="3850005" cy="1909915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2420888"/>
            <a:ext cx="3581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1"/>
                </a:solidFill>
                <a:latin typeface="Myriad Pro" pitchFamily="34" charset="0"/>
              </a:rPr>
              <a:t>липса на мотивация на младите специалисти за реализация като учители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2080" y="2566645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програма за привличане на млади </a:t>
            </a:r>
            <a:r>
              <a:rPr lang="bg-BG" dirty="0" smtClean="0">
                <a:solidFill>
                  <a:srgbClr val="6E0000"/>
                </a:solidFill>
                <a:latin typeface="Myriad Pro" pitchFamily="34" charset="0"/>
              </a:rPr>
              <a:t>учители</a:t>
            </a:r>
            <a:endParaRPr lang="bg-BG" dirty="0">
              <a:solidFill>
                <a:srgbClr val="6E0000"/>
              </a:solidFill>
              <a:latin typeface="Myriad Pro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729557" y="4111373"/>
            <a:ext cx="4232971" cy="1909915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4860030" y="4111373"/>
            <a:ext cx="3850005" cy="1909915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9592" y="4653136"/>
            <a:ext cx="367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1"/>
                </a:solidFill>
                <a:latin typeface="Myriad Pro" pitchFamily="34" charset="0"/>
              </a:rPr>
              <a:t>недостатъчно  ефективно партньорство с бизнеса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92080" y="4726885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разширяване на участието и отговорностите на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7717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" y="4463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НОВАТА ВИЗИЯ ЗА ПОО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739133"/>
            <a:ext cx="6702449" cy="1113803"/>
          </a:xfrm>
        </p:spPr>
        <p:txBody>
          <a:bodyPr>
            <a:noAutofit/>
          </a:bodyPr>
          <a:lstStyle/>
          <a:p>
            <a:pPr lvl="0" algn="l">
              <a:buClr>
                <a:srgbClr val="C00000"/>
              </a:buClr>
            </a:pPr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ЗАЩИТНА СОЦИАЛНА МРЕЖА ПРОТИВ МАРГИНИЛИЗАЦИЯТА И СОЦИАЛНОТО ИЗКЛЮЧВАНЕ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2" y="2060848"/>
            <a:ext cx="864394" cy="8643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3816" y="446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8" y="4221088"/>
            <a:ext cx="864394" cy="86439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331640" y="4331421"/>
            <a:ext cx="6702449" cy="11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ИНВЕСТИЦИЯ, А НЕ РАЗХОД</a:t>
            </a:r>
          </a:p>
        </p:txBody>
      </p:sp>
    </p:spTree>
    <p:extLst>
      <p:ext uri="{BB962C8B-B14F-4D97-AF65-F5344CB8AC3E}">
        <p14:creationId xmlns:p14="http://schemas.microsoft.com/office/powerpoint/2010/main" val="1699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041" y="980728"/>
            <a:ext cx="8206056" cy="648072"/>
          </a:xfrm>
        </p:spPr>
        <p:txBody>
          <a:bodyPr>
            <a:noAutofit/>
          </a:bodyPr>
          <a:lstStyle/>
          <a:p>
            <a:pPr algn="l"/>
            <a:r>
              <a:rPr lang="bg-BG" dirty="0" smtClean="0">
                <a:solidFill>
                  <a:srgbClr val="6E0000"/>
                </a:solidFill>
                <a:latin typeface="Georgia" panose="02040502050405020303" pitchFamily="18" charset="0"/>
              </a:rPr>
              <a:t>ДА ГО НАПРАВИМ ЗАЕДНО</a:t>
            </a:r>
            <a:r>
              <a:rPr lang="en-US" dirty="0" smtClean="0">
                <a:solidFill>
                  <a:srgbClr val="6E0000"/>
                </a:solidFill>
                <a:latin typeface="Georgia" panose="02040502050405020303" pitchFamily="18" charset="0"/>
              </a:rPr>
              <a:t>!</a:t>
            </a:r>
            <a:endParaRPr lang="bg-BG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26" y="2420888"/>
            <a:ext cx="58483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ЕВРОПЕЙСКИ КОНТЕКСТ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52878"/>
            <a:ext cx="7416824" cy="3940423"/>
          </a:xfrm>
        </p:spPr>
        <p:txBody>
          <a:bodyPr>
            <a:normAutofit/>
          </a:bodyPr>
          <a:lstStyle/>
          <a:p>
            <a:pPr algn="l"/>
            <a:r>
              <a:rPr lang="bg-BG" sz="2400" dirty="0" smtClean="0">
                <a:solidFill>
                  <a:schemeClr val="tx1"/>
                </a:solidFill>
                <a:latin typeface="Myriad Pro" pitchFamily="34" charset="0"/>
              </a:rPr>
              <a:t>Убедена съм, че всеки от нас би предпочел да лети в самолет с пилот, който е по-скоро добре обучен, отколкото добре образован. Нашата цел е да постигнем точното съчетание между образование и обучение, което да отговаря на потребностите на пазара на труда. Инвестирането в професионалното образование и обучение е  един от най-успешните начини за борба с безработицата сред младите хора.</a:t>
            </a:r>
            <a:endParaRPr lang="bg-BG" sz="24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771" y="4822520"/>
            <a:ext cx="657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>
                    <a:lumMod val="65000"/>
                  </a:schemeClr>
                </a:solidFill>
              </a:rPr>
              <a:t>“</a:t>
            </a:r>
            <a:endParaRPr lang="bg-B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290" y="2091237"/>
            <a:ext cx="657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>
                    <a:lumMod val="65000"/>
                  </a:schemeClr>
                </a:solidFill>
              </a:rPr>
              <a:t>”</a:t>
            </a:r>
            <a:endParaRPr lang="bg-B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061" y="5517231"/>
            <a:ext cx="37850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>
                <a:solidFill>
                  <a:srgbClr val="6E0000"/>
                </a:solidFill>
                <a:latin typeface="Georgia" panose="02040502050405020303" pitchFamily="18" charset="0"/>
              </a:rPr>
              <a:t>Андрула </a:t>
            </a:r>
            <a:r>
              <a:rPr lang="bg-BG" sz="24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Василиу</a:t>
            </a:r>
            <a:endParaRPr lang="en-US" sz="2400" dirty="0" smtClean="0">
              <a:solidFill>
                <a:srgbClr val="6E0000"/>
              </a:solidFill>
              <a:latin typeface="Georgia" panose="02040502050405020303" pitchFamily="18" charset="0"/>
            </a:endParaRPr>
          </a:p>
          <a:p>
            <a:r>
              <a:rPr lang="bg-BG" sz="14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еврокомисар </a:t>
            </a:r>
            <a:r>
              <a:rPr lang="bg-BG" sz="14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за образованието, културата,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bg-BG" sz="14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многоезичието </a:t>
            </a:r>
            <a:r>
              <a:rPr lang="bg-BG" sz="14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и младежта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bg-BG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НАЦИОНАЛЕН КОНТЕКСТ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995" y="2152878"/>
            <a:ext cx="6702449" cy="3940423"/>
          </a:xfrm>
        </p:spPr>
        <p:txBody>
          <a:bodyPr>
            <a:normAutofit/>
          </a:bodyPr>
          <a:lstStyle/>
          <a:p>
            <a:pPr algn="l">
              <a:buClr>
                <a:srgbClr val="C00000"/>
              </a:buClr>
              <a:defRPr/>
            </a:pPr>
            <a:r>
              <a:rPr lang="bg-BG" sz="2400" dirty="0">
                <a:solidFill>
                  <a:schemeClr val="tx1"/>
                </a:solidFill>
                <a:latin typeface="Myriad Pro" pitchFamily="34" charset="0"/>
              </a:rPr>
              <a:t>Реформиране на професионалното образование и </a:t>
            </a:r>
            <a:r>
              <a:rPr lang="bg-BG" sz="2400" dirty="0" smtClean="0">
                <a:solidFill>
                  <a:schemeClr val="tx1"/>
                </a:solidFill>
                <a:latin typeface="Myriad Pro" pitchFamily="34" charset="0"/>
              </a:rPr>
              <a:t>обучение</a:t>
            </a:r>
            <a:endParaRPr lang="en-US" sz="2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Clr>
                <a:srgbClr val="C00000"/>
              </a:buClr>
              <a:defRPr/>
            </a:pPr>
            <a:endParaRPr lang="en-US" sz="2400" dirty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Clr>
                <a:srgbClr val="C00000"/>
              </a:buClr>
              <a:defRPr/>
            </a:pPr>
            <a:r>
              <a:rPr lang="ru-RU" sz="2400" dirty="0">
                <a:solidFill>
                  <a:schemeClr val="tx1"/>
                </a:solidFill>
                <a:latin typeface="Myriad Pro" pitchFamily="34" charset="0"/>
              </a:rPr>
              <a:t>Обвързване с  потребностите на пазара на </a:t>
            </a:r>
            <a:r>
              <a:rPr lang="ru-RU" sz="2400" dirty="0" smtClean="0">
                <a:solidFill>
                  <a:schemeClr val="tx1"/>
                </a:solidFill>
                <a:latin typeface="Myriad Pro" pitchFamily="34" charset="0"/>
              </a:rPr>
              <a:t>труда</a:t>
            </a:r>
            <a:endParaRPr lang="en-US" sz="2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Clr>
                <a:srgbClr val="C00000"/>
              </a:buClr>
              <a:defRPr/>
            </a:pPr>
            <a:endParaRPr lang="en-US" sz="2400" dirty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Clr>
                <a:srgbClr val="C00000"/>
              </a:buClr>
              <a:defRPr/>
            </a:pPr>
            <a:r>
              <a:rPr lang="bg-BG" sz="2400" dirty="0">
                <a:solidFill>
                  <a:schemeClr val="tx1"/>
                </a:solidFill>
                <a:latin typeface="Myriad Pro" pitchFamily="34" charset="0"/>
              </a:rPr>
              <a:t>Развитие на публично-частното партньорство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3172" y="5515172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6E0000"/>
                </a:solidFill>
                <a:latin typeface="Georgia" panose="02040502050405020303" pitchFamily="18" charset="0"/>
              </a:rPr>
              <a:t>“</a:t>
            </a:r>
            <a:r>
              <a:rPr lang="ru-RU" dirty="0" smtClean="0">
                <a:solidFill>
                  <a:srgbClr val="6E0000"/>
                </a:solidFill>
                <a:latin typeface="Georgia" panose="02040502050405020303" pitchFamily="18" charset="0"/>
              </a:rPr>
              <a:t>Държавност</a:t>
            </a:r>
            <a:r>
              <a:rPr lang="ru-RU" dirty="0">
                <a:solidFill>
                  <a:srgbClr val="6E0000"/>
                </a:solidFill>
                <a:latin typeface="Georgia" panose="02040502050405020303" pitchFamily="18" charset="0"/>
              </a:rPr>
              <a:t>, развитие, справедливост - </a:t>
            </a:r>
            <a:r>
              <a:rPr lang="ru-RU" dirty="0" smtClean="0">
                <a:solidFill>
                  <a:srgbClr val="6E0000"/>
                </a:solidFill>
                <a:latin typeface="Georgia" panose="02040502050405020303" pitchFamily="18" charset="0"/>
              </a:rPr>
              <a:t>икономически </a:t>
            </a:r>
            <a:endParaRPr lang="en-US" dirty="0" smtClean="0">
              <a:solidFill>
                <a:srgbClr val="6E0000"/>
              </a:solidFill>
              <a:latin typeface="Georgia" panose="02040502050405020303" pitchFamily="18" charset="0"/>
            </a:endParaRPr>
          </a:p>
          <a:p>
            <a:pPr algn="r"/>
            <a:r>
              <a:rPr lang="ru-RU" dirty="0" smtClean="0">
                <a:solidFill>
                  <a:srgbClr val="6E0000"/>
                </a:solidFill>
                <a:latin typeface="Georgia" panose="02040502050405020303" pitchFamily="18" charset="0"/>
              </a:rPr>
              <a:t>и </a:t>
            </a:r>
            <a:r>
              <a:rPr lang="ru-RU" dirty="0">
                <a:solidFill>
                  <a:srgbClr val="6E0000"/>
                </a:solidFill>
                <a:latin typeface="Georgia" panose="02040502050405020303" pitchFamily="18" charset="0"/>
              </a:rPr>
              <a:t>социални приоритети на </a:t>
            </a:r>
            <a:r>
              <a:rPr lang="ru-RU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правителството</a:t>
            </a:r>
            <a:r>
              <a:rPr lang="en-US" dirty="0" smtClean="0">
                <a:solidFill>
                  <a:srgbClr val="6E0000"/>
                </a:solidFill>
                <a:latin typeface="Georgia" panose="02040502050405020303" pitchFamily="18" charset="0"/>
              </a:rPr>
              <a:t>”</a:t>
            </a:r>
            <a:endParaRPr lang="bg-BG" sz="11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2" y="2204870"/>
            <a:ext cx="714375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1" y="3284988"/>
            <a:ext cx="714375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7" y="4500570"/>
            <a:ext cx="714375" cy="714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bg-BG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ЗАЩО ПРИОРИТЕТ?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59347" y="2991322"/>
            <a:ext cx="3074082" cy="3074083"/>
            <a:chOff x="3860998" y="2515158"/>
            <a:chExt cx="3074082" cy="30740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Shape 19"/>
            <p:cNvSpPr/>
            <p:nvPr/>
          </p:nvSpPr>
          <p:spPr>
            <a:xfrm>
              <a:off x="3860998" y="2515158"/>
              <a:ext cx="3074082" cy="3074082"/>
            </a:xfrm>
            <a:prstGeom prst="gear9">
              <a:avLst/>
            </a:prstGeom>
            <a:solidFill>
              <a:srgbClr val="6E0000"/>
            </a:solidFill>
            <a:ln w="19050">
              <a:solidFill>
                <a:schemeClr val="bg1"/>
              </a:solidFill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hape 4"/>
            <p:cNvSpPr/>
            <p:nvPr/>
          </p:nvSpPr>
          <p:spPr>
            <a:xfrm>
              <a:off x="4319088" y="3113928"/>
              <a:ext cx="2157901" cy="1855135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200" kern="1200" dirty="0" smtClean="0">
                  <a:latin typeface="Franklin Gothic Book" panose="020B0503020102020204" pitchFamily="34" charset="0"/>
                </a:rPr>
                <a:t>ИНТЕЛИГЕНТЕН РАСТЕЖ НА ИКОНОМИКАТА </a:t>
              </a:r>
              <a:endParaRPr lang="bg-BG" sz="2200" kern="1200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51158" y="1960820"/>
            <a:ext cx="2522200" cy="2541295"/>
            <a:chOff x="1889476" y="1591021"/>
            <a:chExt cx="2522200" cy="23028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Shape 17"/>
            <p:cNvSpPr/>
            <p:nvPr/>
          </p:nvSpPr>
          <p:spPr>
            <a:xfrm>
              <a:off x="1889476" y="1591021"/>
              <a:ext cx="2522200" cy="2302856"/>
            </a:xfrm>
            <a:prstGeom prst="gear6">
              <a:avLst/>
            </a:prstGeom>
            <a:solidFill>
              <a:schemeClr val="bg1">
                <a:lumMod val="50000"/>
              </a:schemeClr>
            </a:solidFill>
            <a:ln w="190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27656"/>
                <a:satOff val="-5606"/>
                <a:lumOff val="30834"/>
                <a:alphaOff val="0"/>
              </a:schemeClr>
            </a:fillRef>
            <a:effectRef idx="1">
              <a:schemeClr val="accent2">
                <a:shade val="50000"/>
                <a:hueOff val="-27656"/>
                <a:satOff val="-5606"/>
                <a:lumOff val="308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hape 6"/>
            <p:cNvSpPr/>
            <p:nvPr/>
          </p:nvSpPr>
          <p:spPr>
            <a:xfrm>
              <a:off x="2358191" y="2096562"/>
              <a:ext cx="1617568" cy="1415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kern="1200" dirty="0" smtClean="0">
                  <a:latin typeface="Franklin Gothic Book" panose="020B0503020102020204" pitchFamily="34" charset="0"/>
                </a:rPr>
                <a:t>НАМАЛЯВАНЕ НА МЛАДЕЖКАТА БЕЗРАБОТИЦА</a:t>
              </a:r>
              <a:endParaRPr lang="bg-BG" sz="1600" kern="1200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21194335">
            <a:off x="1162509" y="3115851"/>
            <a:ext cx="2190525" cy="2190525"/>
            <a:chOff x="3324659" y="246154"/>
            <a:chExt cx="2190525" cy="21905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Shape 15"/>
            <p:cNvSpPr/>
            <p:nvPr/>
          </p:nvSpPr>
          <p:spPr>
            <a:xfrm rot="20700000">
              <a:off x="3324659" y="246154"/>
              <a:ext cx="2190525" cy="2190525"/>
            </a:xfrm>
            <a:prstGeom prst="gear6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27656"/>
                <a:satOff val="-5606"/>
                <a:lumOff val="30834"/>
                <a:alphaOff val="0"/>
              </a:schemeClr>
            </a:fillRef>
            <a:effectRef idx="1">
              <a:schemeClr val="accent2">
                <a:shade val="50000"/>
                <a:hueOff val="-27656"/>
                <a:satOff val="-5606"/>
                <a:lumOff val="308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hape 8"/>
            <p:cNvSpPr/>
            <p:nvPr/>
          </p:nvSpPr>
          <p:spPr>
            <a:xfrm rot="405665">
              <a:off x="3734891" y="652999"/>
              <a:ext cx="1344874" cy="13448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kern="1200" dirty="0" smtClean="0">
                  <a:latin typeface="Franklin Gothic Book" panose="020B0503020102020204" pitchFamily="34" charset="0"/>
                </a:rPr>
                <a:t>РЕАЛНА ИНТЕГРАЦИЯ НА ТРУДОВИЯ ПАЗАР</a:t>
              </a:r>
              <a:endParaRPr lang="bg-BG" sz="1600" kern="12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3" name="Circular Arrow 12"/>
          <p:cNvSpPr/>
          <p:nvPr/>
        </p:nvSpPr>
        <p:spPr>
          <a:xfrm rot="643788">
            <a:off x="4499993" y="2420888"/>
            <a:ext cx="4078840" cy="4078840"/>
          </a:xfrm>
          <a:prstGeom prst="circularArrow">
            <a:avLst>
              <a:gd name="adj1" fmla="val 4688"/>
              <a:gd name="adj2" fmla="val 299029"/>
              <a:gd name="adj3" fmla="val 2541785"/>
              <a:gd name="adj4" fmla="val 15092217"/>
              <a:gd name="adj5" fmla="val 5469"/>
            </a:avLst>
          </a:prstGeom>
          <a:solidFill>
            <a:srgbClr val="6E0000"/>
          </a:solidFill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Shape 13"/>
          <p:cNvSpPr/>
          <p:nvPr/>
        </p:nvSpPr>
        <p:spPr>
          <a:xfrm rot="3112563">
            <a:off x="2392490" y="1366514"/>
            <a:ext cx="3618899" cy="354190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7127235"/>
              <a:gd name="adj5" fmla="val 7527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2">
              <a:shade val="90000"/>
              <a:hueOff val="-27334"/>
              <a:satOff val="-4629"/>
              <a:lumOff val="21409"/>
              <a:alphaOff val="0"/>
            </a:schemeClr>
          </a:lnRef>
          <a:fillRef idx="1">
            <a:schemeClr val="accent2">
              <a:shade val="90000"/>
              <a:hueOff val="-27334"/>
              <a:satOff val="-4629"/>
              <a:lumOff val="21409"/>
              <a:alphaOff val="0"/>
            </a:schemeClr>
          </a:fillRef>
          <a:effectRef idx="1">
            <a:schemeClr val="accent2">
              <a:shade val="90000"/>
              <a:hueOff val="-27334"/>
              <a:satOff val="-4629"/>
              <a:lumOff val="2140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 rot="232515">
            <a:off x="593994" y="2547336"/>
            <a:ext cx="3327555" cy="332755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7282964"/>
              <a:gd name="adj5" fmla="val 6981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2">
              <a:shade val="90000"/>
              <a:hueOff val="-27334"/>
              <a:satOff val="-4629"/>
              <a:lumOff val="21409"/>
              <a:alphaOff val="0"/>
            </a:schemeClr>
          </a:lnRef>
          <a:fillRef idx="1">
            <a:schemeClr val="accent2">
              <a:shade val="90000"/>
              <a:hueOff val="-27334"/>
              <a:satOff val="-4629"/>
              <a:lumOff val="21409"/>
              <a:alphaOff val="0"/>
            </a:schemeClr>
          </a:fillRef>
          <a:effectRef idx="1">
            <a:schemeClr val="accent2">
              <a:shade val="90000"/>
              <a:hueOff val="-27334"/>
              <a:satOff val="-4629"/>
              <a:lumOff val="2140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bg-BG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ЗАПЛАХИТЕ...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99581" y="1628800"/>
            <a:ext cx="7350532" cy="4896543"/>
            <a:chOff x="899581" y="1628800"/>
            <a:chExt cx="7350532" cy="4896543"/>
          </a:xfrm>
        </p:grpSpPr>
        <p:sp>
          <p:nvSpPr>
            <p:cNvPr id="26" name="Freeform 25"/>
            <p:cNvSpPr/>
            <p:nvPr/>
          </p:nvSpPr>
          <p:spPr>
            <a:xfrm>
              <a:off x="919368" y="1628800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06113" bIns="102015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0" kern="1200" dirty="0" smtClean="0">
                  <a:solidFill>
                    <a:srgbClr val="6E0000"/>
                  </a:solidFill>
                  <a:effectLst/>
                  <a:latin typeface="Myriad Pro" pitchFamily="34" charset="0"/>
                </a:rPr>
                <a:t>НАМАЛЯВАЩ БРОЙ УЧЕНИЦИ В ПРОФЕСИОНАЛНОТО ОБРАЗОВАНИЕ И ОБУЧЕНИЕ</a:t>
              </a:r>
              <a:endParaRPr lang="bg-BG" sz="2000" b="0" kern="1200" dirty="0">
                <a:solidFill>
                  <a:srgbClr val="6E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905099" y="2632591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0100" bIns="102015" numCol="1" spcCol="1270" anchor="ctr" anchorCtr="0">
              <a:noAutofit/>
            </a:bodyPr>
            <a:lstStyle/>
            <a:p>
              <a:pPr lvl="0" algn="l" defTabSz="2635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0" kern="1200" dirty="0" smtClean="0">
                  <a:solidFill>
                    <a:srgbClr val="6E0000"/>
                  </a:solidFill>
                  <a:effectLst/>
                  <a:latin typeface="Myriad Pro" pitchFamily="34" charset="0"/>
                </a:rPr>
                <a:t>НАМАЛЯВАЩ БРОЙ НА ПРОФЕСИОНАЛНИТЕ ГИМНАЗИИ</a:t>
              </a:r>
              <a:endParaRPr lang="bg-BG" sz="2000" b="0" kern="1200" dirty="0">
                <a:solidFill>
                  <a:srgbClr val="6E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99878" y="3636383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0100" bIns="102015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0" kern="1200" dirty="0" smtClean="0">
                  <a:solidFill>
                    <a:srgbClr val="6E0000"/>
                  </a:solidFill>
                  <a:effectLst/>
                  <a:latin typeface="Myriad Pro" pitchFamily="34" charset="0"/>
                </a:rPr>
                <a:t>НАМАЛЯВАЩ БРОЙ ОБУЧАВАНИТЕ ПО ПРОФЕСИИ С ІІ </a:t>
              </a:r>
              <a:r>
                <a:rPr lang="bg-BG" sz="2000" dirty="0" smtClean="0">
                  <a:solidFill>
                    <a:srgbClr val="6E0000"/>
                  </a:solidFill>
                  <a:latin typeface="Myriad Pro" pitchFamily="34" charset="0"/>
                </a:rPr>
                <a:t>СТЕПЕН</a:t>
              </a:r>
              <a:endParaRPr lang="bg-BG" sz="2000" b="0" kern="1200" dirty="0">
                <a:solidFill>
                  <a:srgbClr val="6E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99581" y="4653139"/>
              <a:ext cx="7334395" cy="881377"/>
            </a:xfrm>
            <a:custGeom>
              <a:avLst/>
              <a:gdLst>
                <a:gd name="connsiteX0" fmla="*/ 0 w 7334395"/>
                <a:gd name="connsiteY0" fmla="*/ 88138 h 881377"/>
                <a:gd name="connsiteX1" fmla="*/ 88138 w 7334395"/>
                <a:gd name="connsiteY1" fmla="*/ 0 h 881377"/>
                <a:gd name="connsiteX2" fmla="*/ 7246257 w 7334395"/>
                <a:gd name="connsiteY2" fmla="*/ 0 h 881377"/>
                <a:gd name="connsiteX3" fmla="*/ 7334395 w 7334395"/>
                <a:gd name="connsiteY3" fmla="*/ 88138 h 881377"/>
                <a:gd name="connsiteX4" fmla="*/ 7334395 w 7334395"/>
                <a:gd name="connsiteY4" fmla="*/ 793239 h 881377"/>
                <a:gd name="connsiteX5" fmla="*/ 7246257 w 7334395"/>
                <a:gd name="connsiteY5" fmla="*/ 881377 h 881377"/>
                <a:gd name="connsiteX6" fmla="*/ 88138 w 7334395"/>
                <a:gd name="connsiteY6" fmla="*/ 881377 h 881377"/>
                <a:gd name="connsiteX7" fmla="*/ 0 w 7334395"/>
                <a:gd name="connsiteY7" fmla="*/ 793239 h 881377"/>
                <a:gd name="connsiteX8" fmla="*/ 0 w 7334395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395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46257" y="0"/>
                  </a:lnTo>
                  <a:cubicBezTo>
                    <a:pt x="7294934" y="0"/>
                    <a:pt x="7334395" y="39461"/>
                    <a:pt x="7334395" y="88138"/>
                  </a:cubicBezTo>
                  <a:lnTo>
                    <a:pt x="7334395" y="793239"/>
                  </a:lnTo>
                  <a:cubicBezTo>
                    <a:pt x="7334395" y="841916"/>
                    <a:pt x="7294934" y="881377"/>
                    <a:pt x="7246257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1233" bIns="102015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0" kern="1200" dirty="0" smtClean="0">
                  <a:solidFill>
                    <a:srgbClr val="6E0000"/>
                  </a:solidFill>
                  <a:effectLst/>
                  <a:latin typeface="Myriad Pro" pitchFamily="34" charset="0"/>
                </a:rPr>
                <a:t>НЕСИГУРНОСТ ЗА НАМИРАНЕ НА РАБОТА ПО СПЕЦИАЛНОСТТА СЛЕД ЗАВЪРШВАНЕ</a:t>
              </a:r>
              <a:endParaRPr lang="bg-BG" sz="2000" b="0" kern="1200" dirty="0">
                <a:solidFill>
                  <a:srgbClr val="6E0000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922770" y="5643966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0100" bIns="102015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5029200" algn="l"/>
                </a:tabLst>
              </a:pPr>
              <a:r>
                <a:rPr lang="bg-BG" sz="2000" b="0" kern="1200" dirty="0" smtClean="0">
                  <a:solidFill>
                    <a:srgbClr val="6E0000"/>
                  </a:solidFill>
                  <a:effectLst/>
                  <a:latin typeface="Myriad Pro" pitchFamily="34" charset="0"/>
                </a:rPr>
                <a:t>ТЕНДЕНЦИЯ КЪМ ВКЛЮЧВАНЕ НА УЧЕНИЦИ С НИСЪК УСПЕХ И СЛАБА МОТИВАЦИЯ</a:t>
              </a:r>
            </a:p>
          </p:txBody>
        </p:sp>
      </p:grpSp>
      <p:sp>
        <p:nvSpPr>
          <p:cNvPr id="35" name="Freeform 34"/>
          <p:cNvSpPr/>
          <p:nvPr/>
        </p:nvSpPr>
        <p:spPr>
          <a:xfrm>
            <a:off x="7673952" y="3429000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673952" y="4416791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673952" y="5435432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673952" y="2424057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ЗАПЛАХИТЕ...</a:t>
            </a:r>
            <a:r>
              <a:rPr lang="en-US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(2)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6</a:t>
            </a:r>
            <a:endParaRPr lang="bg-BG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581" y="1628800"/>
            <a:ext cx="7350532" cy="4896543"/>
            <a:chOff x="899581" y="1628800"/>
            <a:chExt cx="7350532" cy="4896543"/>
          </a:xfrm>
        </p:grpSpPr>
        <p:sp>
          <p:nvSpPr>
            <p:cNvPr id="7" name="Freeform 6"/>
            <p:cNvSpPr/>
            <p:nvPr/>
          </p:nvSpPr>
          <p:spPr>
            <a:xfrm>
              <a:off x="919368" y="1628800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06113" bIns="102015" numCol="1" spcCol="1270" anchor="ctr" anchorCtr="0">
              <a:noAutofit/>
            </a:bodyPr>
            <a:lstStyle/>
            <a:p>
              <a:pPr lvl="0"/>
              <a:r>
                <a:rPr lang="bg-BG" sz="2000" dirty="0" smtClean="0">
                  <a:solidFill>
                    <a:srgbClr val="6E0000"/>
                  </a:solidFill>
                  <a:latin typeface="Myriad Pro" pitchFamily="34" charset="0"/>
                </a:rPr>
                <a:t>ЗАСТАРЯВАНЕ НА ПРЕПОДАВАТЕЛИТЕ</a:t>
              </a:r>
              <a:endParaRPr lang="bg-BG" sz="2000" dirty="0">
                <a:solidFill>
                  <a:srgbClr val="6E0000"/>
                </a:solidFill>
                <a:latin typeface="Myriad Pro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905099" y="2632591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0100" bIns="102015" numCol="1" spcCol="1270" anchor="ctr" anchorCtr="0">
              <a:noAutofit/>
            </a:bodyPr>
            <a:lstStyle/>
            <a:p>
              <a:pPr lvl="0"/>
              <a:r>
                <a:rPr lang="bg-BG" sz="2000" dirty="0" smtClean="0">
                  <a:solidFill>
                    <a:srgbClr val="6E0000"/>
                  </a:solidFill>
                  <a:latin typeface="Myriad Pro" pitchFamily="34" charset="0"/>
                </a:rPr>
                <a:t>ЛИПСА НА МОТИВАЦИЯ СРЕД МЛАДИТЕ ДА СЕ РЕАЛИЗИРАТ КАТО УЧИТЕЛИ</a:t>
              </a:r>
              <a:endParaRPr lang="bg-BG" sz="2000" dirty="0">
                <a:solidFill>
                  <a:srgbClr val="6E0000"/>
                </a:solidFill>
                <a:latin typeface="Myriad Pro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99878" y="3636383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0100" bIns="102015" numCol="1" spcCol="1270" anchor="ctr" anchorCtr="0">
              <a:noAutofit/>
            </a:bodyPr>
            <a:lstStyle/>
            <a:p>
              <a:pPr lvl="0"/>
              <a:r>
                <a:rPr lang="bg-BG" sz="2000" dirty="0" smtClean="0">
                  <a:solidFill>
                    <a:srgbClr val="6E0000"/>
                  </a:solidFill>
                  <a:latin typeface="Myriad Pro" pitchFamily="34" charset="0"/>
                </a:rPr>
                <a:t>ДИСБАЛАНС ПО  ПРОФЕСИОНАЛНИ НАПРАВЛЕНИЯ</a:t>
              </a:r>
              <a:endParaRPr lang="bg-BG" sz="2000" dirty="0">
                <a:solidFill>
                  <a:srgbClr val="6E0000"/>
                </a:solidFill>
                <a:latin typeface="Myriad Pro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9581" y="4653139"/>
              <a:ext cx="7334395" cy="881377"/>
            </a:xfrm>
            <a:custGeom>
              <a:avLst/>
              <a:gdLst>
                <a:gd name="connsiteX0" fmla="*/ 0 w 7334395"/>
                <a:gd name="connsiteY0" fmla="*/ 88138 h 881377"/>
                <a:gd name="connsiteX1" fmla="*/ 88138 w 7334395"/>
                <a:gd name="connsiteY1" fmla="*/ 0 h 881377"/>
                <a:gd name="connsiteX2" fmla="*/ 7246257 w 7334395"/>
                <a:gd name="connsiteY2" fmla="*/ 0 h 881377"/>
                <a:gd name="connsiteX3" fmla="*/ 7334395 w 7334395"/>
                <a:gd name="connsiteY3" fmla="*/ 88138 h 881377"/>
                <a:gd name="connsiteX4" fmla="*/ 7334395 w 7334395"/>
                <a:gd name="connsiteY4" fmla="*/ 793239 h 881377"/>
                <a:gd name="connsiteX5" fmla="*/ 7246257 w 7334395"/>
                <a:gd name="connsiteY5" fmla="*/ 881377 h 881377"/>
                <a:gd name="connsiteX6" fmla="*/ 88138 w 7334395"/>
                <a:gd name="connsiteY6" fmla="*/ 881377 h 881377"/>
                <a:gd name="connsiteX7" fmla="*/ 0 w 7334395"/>
                <a:gd name="connsiteY7" fmla="*/ 793239 h 881377"/>
                <a:gd name="connsiteX8" fmla="*/ 0 w 7334395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395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46257" y="0"/>
                  </a:lnTo>
                  <a:cubicBezTo>
                    <a:pt x="7294934" y="0"/>
                    <a:pt x="7334395" y="39461"/>
                    <a:pt x="7334395" y="88138"/>
                  </a:cubicBezTo>
                  <a:lnTo>
                    <a:pt x="7334395" y="793239"/>
                  </a:lnTo>
                  <a:cubicBezTo>
                    <a:pt x="7334395" y="841916"/>
                    <a:pt x="7294934" y="881377"/>
                    <a:pt x="7246257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1233" bIns="102015" numCol="1" spcCol="1270" anchor="ctr" anchorCtr="0">
              <a:noAutofit/>
            </a:bodyPr>
            <a:lstStyle/>
            <a:p>
              <a:pPr lvl="0"/>
              <a:r>
                <a:rPr lang="bg-BG" sz="2000" dirty="0" smtClean="0">
                  <a:solidFill>
                    <a:srgbClr val="6E0000"/>
                  </a:solidFill>
                  <a:latin typeface="Myriad Pro" pitchFamily="34" charset="0"/>
                </a:rPr>
                <a:t>СЛАБИ ВЪЗМОЖНОСТИ ЗА ПРОФЕСИОНАЛНА КВАЛИФИКАЦИЯ НА РАНО НАПУСНАЛИ</a:t>
              </a:r>
              <a:endParaRPr lang="bg-BG" sz="2000" dirty="0">
                <a:solidFill>
                  <a:srgbClr val="6E0000"/>
                </a:solidFill>
                <a:latin typeface="Myriad Pro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922770" y="5643966"/>
              <a:ext cx="7327343" cy="881377"/>
            </a:xfrm>
            <a:custGeom>
              <a:avLst/>
              <a:gdLst>
                <a:gd name="connsiteX0" fmla="*/ 0 w 7327343"/>
                <a:gd name="connsiteY0" fmla="*/ 88138 h 881377"/>
                <a:gd name="connsiteX1" fmla="*/ 88138 w 7327343"/>
                <a:gd name="connsiteY1" fmla="*/ 0 h 881377"/>
                <a:gd name="connsiteX2" fmla="*/ 7239205 w 7327343"/>
                <a:gd name="connsiteY2" fmla="*/ 0 h 881377"/>
                <a:gd name="connsiteX3" fmla="*/ 7327343 w 7327343"/>
                <a:gd name="connsiteY3" fmla="*/ 88138 h 881377"/>
                <a:gd name="connsiteX4" fmla="*/ 7327343 w 7327343"/>
                <a:gd name="connsiteY4" fmla="*/ 793239 h 881377"/>
                <a:gd name="connsiteX5" fmla="*/ 7239205 w 7327343"/>
                <a:gd name="connsiteY5" fmla="*/ 881377 h 881377"/>
                <a:gd name="connsiteX6" fmla="*/ 88138 w 7327343"/>
                <a:gd name="connsiteY6" fmla="*/ 881377 h 881377"/>
                <a:gd name="connsiteX7" fmla="*/ 0 w 7327343"/>
                <a:gd name="connsiteY7" fmla="*/ 793239 h 881377"/>
                <a:gd name="connsiteX8" fmla="*/ 0 w 7327343"/>
                <a:gd name="connsiteY8" fmla="*/ 88138 h 88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7343" h="881377">
                  <a:moveTo>
                    <a:pt x="0" y="88138"/>
                  </a:moveTo>
                  <a:cubicBezTo>
                    <a:pt x="0" y="39461"/>
                    <a:pt x="39461" y="0"/>
                    <a:pt x="88138" y="0"/>
                  </a:cubicBezTo>
                  <a:lnTo>
                    <a:pt x="7239205" y="0"/>
                  </a:lnTo>
                  <a:cubicBezTo>
                    <a:pt x="7287882" y="0"/>
                    <a:pt x="7327343" y="39461"/>
                    <a:pt x="7327343" y="88138"/>
                  </a:cubicBezTo>
                  <a:lnTo>
                    <a:pt x="7327343" y="793239"/>
                  </a:lnTo>
                  <a:cubicBezTo>
                    <a:pt x="7327343" y="841916"/>
                    <a:pt x="7287882" y="881377"/>
                    <a:pt x="7239205" y="881377"/>
                  </a:cubicBezTo>
                  <a:lnTo>
                    <a:pt x="88138" y="881377"/>
                  </a:lnTo>
                  <a:cubicBezTo>
                    <a:pt x="39461" y="881377"/>
                    <a:pt x="0" y="841916"/>
                    <a:pt x="0" y="793239"/>
                  </a:cubicBezTo>
                  <a:lnTo>
                    <a:pt x="0" y="88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6000" tIns="102015" rIns="1280100" bIns="102015" numCol="1" spcCol="1270" anchor="ctr" anchorCtr="0">
              <a:noAutofit/>
            </a:bodyPr>
            <a:lstStyle/>
            <a:p>
              <a:pPr lvl="0"/>
              <a:r>
                <a:rPr lang="bg-BG" sz="2000" dirty="0" smtClean="0">
                  <a:solidFill>
                    <a:srgbClr val="6E0000"/>
                  </a:solidFill>
                  <a:latin typeface="Myriad Pro" pitchFamily="34" charset="0"/>
                </a:rPr>
                <a:t>СЛАБО УЧАСТИЕ НА СОЦИАЛНИТЕ ПАРТНЬОРИ  И  НА БИЗНЕСА</a:t>
              </a:r>
              <a:endParaRPr lang="bg-BG" sz="2000" dirty="0">
                <a:solidFill>
                  <a:srgbClr val="6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7673952" y="3429000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673952" y="4416791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673952" y="5435432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673952" y="2424057"/>
            <a:ext cx="428879" cy="649222"/>
          </a:xfrm>
          <a:custGeom>
            <a:avLst/>
            <a:gdLst>
              <a:gd name="connsiteX0" fmla="*/ 0 w 572895"/>
              <a:gd name="connsiteY0" fmla="*/ 315092 h 572895"/>
              <a:gd name="connsiteX1" fmla="*/ 128901 w 572895"/>
              <a:gd name="connsiteY1" fmla="*/ 315092 h 572895"/>
              <a:gd name="connsiteX2" fmla="*/ 128901 w 572895"/>
              <a:gd name="connsiteY2" fmla="*/ 0 h 572895"/>
              <a:gd name="connsiteX3" fmla="*/ 443994 w 572895"/>
              <a:gd name="connsiteY3" fmla="*/ 0 h 572895"/>
              <a:gd name="connsiteX4" fmla="*/ 443994 w 572895"/>
              <a:gd name="connsiteY4" fmla="*/ 315092 h 572895"/>
              <a:gd name="connsiteX5" fmla="*/ 572895 w 572895"/>
              <a:gd name="connsiteY5" fmla="*/ 315092 h 572895"/>
              <a:gd name="connsiteX6" fmla="*/ 286448 w 572895"/>
              <a:gd name="connsiteY6" fmla="*/ 572895 h 572895"/>
              <a:gd name="connsiteX7" fmla="*/ 0 w 572895"/>
              <a:gd name="connsiteY7" fmla="*/ 315092 h 57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895" h="572895">
                <a:moveTo>
                  <a:pt x="0" y="315092"/>
                </a:moveTo>
                <a:lnTo>
                  <a:pt x="128901" y="315092"/>
                </a:lnTo>
                <a:lnTo>
                  <a:pt x="128901" y="0"/>
                </a:lnTo>
                <a:lnTo>
                  <a:pt x="443994" y="0"/>
                </a:lnTo>
                <a:lnTo>
                  <a:pt x="443994" y="315092"/>
                </a:lnTo>
                <a:lnTo>
                  <a:pt x="572895" y="315092"/>
                </a:lnTo>
                <a:lnTo>
                  <a:pt x="286448" y="572895"/>
                </a:lnTo>
                <a:lnTo>
                  <a:pt x="0" y="315092"/>
                </a:lnTo>
                <a:close/>
              </a:path>
            </a:pathLst>
          </a:custGeom>
          <a:solidFill>
            <a:srgbClr val="6E0000">
              <a:alpha val="90000"/>
            </a:srgbClr>
          </a:solidFill>
          <a:ln>
            <a:noFill/>
          </a:ln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21" tIns="33020" rIns="161921" bIns="17481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2600" kern="1200" dirty="0">
              <a:solidFill>
                <a:srgbClr val="6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ПРЕДИЗВИКАТЕЛСТВАТА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7</a:t>
            </a:r>
            <a:endParaRPr lang="bg-BG" sz="1200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436089"/>
              </p:ext>
            </p:extLst>
          </p:nvPr>
        </p:nvGraphicFramePr>
        <p:xfrm>
          <a:off x="762198" y="1844824"/>
          <a:ext cx="7619603" cy="432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688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НА ФОКУС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995" y="1739133"/>
            <a:ext cx="6702449" cy="1113803"/>
          </a:xfrm>
        </p:spPr>
        <p:txBody>
          <a:bodyPr>
            <a:normAutofit/>
          </a:bodyPr>
          <a:lstStyle/>
          <a:p>
            <a:pPr lvl="0" algn="l">
              <a:buClr>
                <a:srgbClr val="C00000"/>
              </a:buClr>
            </a:pPr>
            <a:r>
              <a:rPr lang="bg-BG" sz="2000" dirty="0">
                <a:solidFill>
                  <a:schemeClr val="tx1"/>
                </a:solidFill>
                <a:latin typeface="Myriad Pro" pitchFamily="34" charset="0"/>
              </a:rPr>
              <a:t>превръщане на първоначалното  професионално образование и обучение в </a:t>
            </a:r>
            <a:r>
              <a:rPr lang="bg-BG" sz="2000" b="1" dirty="0">
                <a:solidFill>
                  <a:schemeClr val="tx1"/>
                </a:solidFill>
                <a:latin typeface="Myriad Pro" pitchFamily="34" charset="0"/>
              </a:rPr>
              <a:t>привлекателна възможност за </a:t>
            </a:r>
            <a:r>
              <a:rPr lang="bg-BG" sz="2000" b="1" dirty="0" smtClean="0">
                <a:solidFill>
                  <a:schemeClr val="tx1"/>
                </a:solidFill>
                <a:latin typeface="Myriad Pro" pitchFamily="34" charset="0"/>
              </a:rPr>
              <a:t>учене</a:t>
            </a:r>
            <a:endParaRPr lang="bg-BG" sz="2000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1844824"/>
            <a:ext cx="590393" cy="590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79" y="2996952"/>
            <a:ext cx="590393" cy="590393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835696" y="2872537"/>
            <a:ext cx="6702449" cy="11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00000"/>
              </a:buClr>
            </a:pPr>
            <a:r>
              <a:rPr lang="bg-BG" sz="2000" dirty="0">
                <a:solidFill>
                  <a:schemeClr val="tx1"/>
                </a:solidFill>
                <a:latin typeface="Myriad Pro" pitchFamily="34" charset="0"/>
              </a:rPr>
              <a:t>осигуряване на </a:t>
            </a:r>
            <a:r>
              <a:rPr lang="bg-BG" sz="2000" b="1" dirty="0">
                <a:solidFill>
                  <a:schemeClr val="tx1"/>
                </a:solidFill>
                <a:latin typeface="Myriad Pro" pitchFamily="34" charset="0"/>
              </a:rPr>
              <a:t>гъвкав достъп до обучение</a:t>
            </a:r>
            <a:r>
              <a:rPr lang="bg-BG" sz="2000" dirty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bg-BG" sz="2000" b="1" dirty="0">
                <a:solidFill>
                  <a:schemeClr val="tx1"/>
                </a:solidFill>
                <a:latin typeface="Myriad Pro" pitchFamily="34" charset="0"/>
              </a:rPr>
              <a:t>и придобиване на квалификация</a:t>
            </a:r>
            <a:endParaRPr lang="bg-BG" sz="2000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6" y="3870847"/>
            <a:ext cx="590393" cy="590393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1844783" y="3746432"/>
            <a:ext cx="6702449" cy="11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>
                <a:srgbClr val="C00000"/>
              </a:buClr>
            </a:pPr>
            <a:r>
              <a:rPr lang="bg-BG" sz="2000" b="1" dirty="0">
                <a:solidFill>
                  <a:schemeClr val="tx1"/>
                </a:solidFill>
                <a:latin typeface="Myriad Pro" pitchFamily="34" charset="0"/>
              </a:rPr>
              <a:t>по-активно участие и поемане на отговорности</a:t>
            </a:r>
            <a:r>
              <a:rPr lang="bg-BG" sz="2000" dirty="0">
                <a:solidFill>
                  <a:schemeClr val="tx1"/>
                </a:solidFill>
                <a:latin typeface="Myriad Pro" pitchFamily="34" charset="0"/>
              </a:rPr>
              <a:t> от заинтересованите </a:t>
            </a:r>
            <a:r>
              <a:rPr lang="bg-BG" sz="2000" dirty="0" smtClean="0">
                <a:solidFill>
                  <a:schemeClr val="tx1"/>
                </a:solidFill>
                <a:latin typeface="Myriad Pro" pitchFamily="34" charset="0"/>
              </a:rPr>
              <a:t>страни</a:t>
            </a:r>
            <a:endParaRPr lang="bg-BG" sz="2000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6" y="4743868"/>
            <a:ext cx="590393" cy="590393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1844783" y="4653136"/>
            <a:ext cx="6702449" cy="1113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>
                <a:srgbClr val="C00000"/>
              </a:buClr>
            </a:pPr>
            <a:r>
              <a:rPr lang="bg-BG" sz="2400" b="1" dirty="0">
                <a:solidFill>
                  <a:schemeClr val="tx1"/>
                </a:solidFill>
                <a:latin typeface="Myriad Pro" pitchFamily="34" charset="0"/>
              </a:rPr>
              <a:t>координирано управление на националните и европейските инструменти</a:t>
            </a:r>
            <a:r>
              <a:rPr lang="bg-BG" sz="2400" dirty="0">
                <a:solidFill>
                  <a:schemeClr val="tx1"/>
                </a:solidFill>
                <a:latin typeface="Myriad Pro" pitchFamily="34" charset="0"/>
              </a:rPr>
              <a:t> в областта на прозрачността, признаването, осигуряването на качество и мобилността.</a:t>
            </a:r>
          </a:p>
        </p:txBody>
      </p:sp>
    </p:spTree>
    <p:extLst>
      <p:ext uri="{BB962C8B-B14F-4D97-AF65-F5344CB8AC3E}">
        <p14:creationId xmlns:p14="http://schemas.microsoft.com/office/powerpoint/2010/main" val="4991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49" y="353727"/>
            <a:ext cx="6766520" cy="648072"/>
          </a:xfrm>
        </p:spPr>
        <p:txBody>
          <a:bodyPr>
            <a:noAutofit/>
          </a:bodyPr>
          <a:lstStyle/>
          <a:p>
            <a:pPr algn="l"/>
            <a:r>
              <a:rPr lang="bg-BG" sz="3200" dirty="0" smtClean="0">
                <a:solidFill>
                  <a:srgbClr val="6E0000"/>
                </a:solidFill>
                <a:latin typeface="Georgia" panose="02040502050405020303" pitchFamily="18" charset="0"/>
              </a:rPr>
              <a:t>ПОСОКИ НА ВЪЗДЕЙСТВИЕ</a:t>
            </a:r>
            <a:endParaRPr lang="bg-BG" sz="3200" dirty="0">
              <a:solidFill>
                <a:srgbClr val="6E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4"/>
            <a:ext cx="714375" cy="11334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953" y="44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14" name="Pentagon 13"/>
          <p:cNvSpPr/>
          <p:nvPr/>
        </p:nvSpPr>
        <p:spPr>
          <a:xfrm>
            <a:off x="729558" y="1628800"/>
            <a:ext cx="4232971" cy="1434947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860031" y="1628800"/>
            <a:ext cx="3850005" cy="1434947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1884607"/>
            <a:ext cx="3581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1"/>
                </a:solidFill>
                <a:latin typeface="Myriad Pro" pitchFamily="34" charset="0"/>
              </a:rPr>
              <a:t>оптимизиране на  мрежата  на демографски  принцип и атрактивност на професиите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2080" y="174610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система в съответствие с изискванията на местния бизнес и прогнозите за развитие на браншовете</a:t>
            </a:r>
          </a:p>
        </p:txBody>
      </p:sp>
      <p:sp>
        <p:nvSpPr>
          <p:cNvPr id="27" name="Pentagon 26"/>
          <p:cNvSpPr/>
          <p:nvPr/>
        </p:nvSpPr>
        <p:spPr>
          <a:xfrm>
            <a:off x="729557" y="3216147"/>
            <a:ext cx="4232971" cy="1434947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4860030" y="3216147"/>
            <a:ext cx="3850005" cy="1434947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729556" y="4803494"/>
            <a:ext cx="4232971" cy="1434947"/>
          </a:xfrm>
          <a:prstGeom prst="homePlate">
            <a:avLst>
              <a:gd name="adj" fmla="val 30079"/>
            </a:avLst>
          </a:prstGeom>
          <a:solidFill>
            <a:srgbClr val="6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6E0000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860029" y="4803494"/>
            <a:ext cx="3850005" cy="1434947"/>
          </a:xfrm>
          <a:prstGeom prst="chevron">
            <a:avLst>
              <a:gd name="adj" fmla="val 18402"/>
            </a:avLst>
          </a:prstGeom>
          <a:solidFill>
            <a:schemeClr val="bg1"/>
          </a:solidFill>
          <a:ln w="3175">
            <a:solidFill>
              <a:srgbClr val="6E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9592" y="3336562"/>
            <a:ext cx="367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1"/>
                </a:solidFill>
                <a:latin typeface="Myriad Pro" pitchFamily="34" charset="0"/>
              </a:rPr>
              <a:t>обучение по „традиционни  и удобни</a:t>
            </a:r>
            <a:r>
              <a:rPr lang="bg-BG" dirty="0" smtClean="0">
                <a:solidFill>
                  <a:schemeClr val="bg1"/>
                </a:solidFill>
                <a:latin typeface="Myriad Pro" pitchFamily="34" charset="0"/>
              </a:rPr>
              <a:t>“ професии</a:t>
            </a:r>
            <a:r>
              <a:rPr lang="bg-BG" dirty="0">
                <a:solidFill>
                  <a:schemeClr val="bg1"/>
                </a:solidFill>
                <a:latin typeface="Myriad Pro" pitchFamily="34" charset="0"/>
              </a:rPr>
              <a:t>, подготвящи кадри без шанс за реализация на местно ниво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92080" y="361045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обучение по професии, важни за регионалния пазар на труда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9592" y="5000636"/>
            <a:ext cx="3529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chemeClr val="bg1"/>
                </a:solidFill>
                <a:latin typeface="Myriad Pro" pitchFamily="34" charset="0"/>
              </a:rPr>
              <a:t>преобладаващо обучение по професии  с </a:t>
            </a:r>
            <a:r>
              <a:rPr lang="en-US" dirty="0">
                <a:solidFill>
                  <a:schemeClr val="bg1"/>
                </a:solidFill>
                <a:latin typeface="Myriad Pro" pitchFamily="34" charset="0"/>
              </a:rPr>
              <a:t> III </a:t>
            </a:r>
            <a:r>
              <a:rPr lang="bg-BG" dirty="0" smtClean="0">
                <a:solidFill>
                  <a:schemeClr val="bg1"/>
                </a:solidFill>
                <a:latin typeface="Myriad Pro" pitchFamily="34" charset="0"/>
              </a:rPr>
              <a:t>степен на професионална квалификация</a:t>
            </a:r>
            <a:endParaRPr lang="bg-BG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92080" y="5085184"/>
            <a:ext cx="3417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dirty="0">
                <a:solidFill>
                  <a:srgbClr val="6E0000"/>
                </a:solidFill>
                <a:latin typeface="Myriad Pro" pitchFamily="34" charset="0"/>
              </a:rPr>
              <a:t>повишаване на атрактивността на професиите с по-ниска степен</a:t>
            </a:r>
          </a:p>
        </p:txBody>
      </p:sp>
    </p:spTree>
    <p:extLst>
      <p:ext uri="{BB962C8B-B14F-4D97-AF65-F5344CB8AC3E}">
        <p14:creationId xmlns:p14="http://schemas.microsoft.com/office/powerpoint/2010/main" val="14620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543</Words>
  <Application>Microsoft Office PowerPoint</Application>
  <PresentationFormat>On-screen Show (4:3)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Minion Pro</vt:lpstr>
      <vt:lpstr>Georgia</vt:lpstr>
      <vt:lpstr>Franklin Gothic Book</vt:lpstr>
      <vt:lpstr>Calibri</vt:lpstr>
      <vt:lpstr>Myriad Pro</vt:lpstr>
      <vt:lpstr>Wingdings</vt:lpstr>
      <vt:lpstr>Office Theme</vt:lpstr>
      <vt:lpstr>ПРОФЕСИОНАЛНОТО ОБРАЗОВАНИЕ  И ОБУЧЕНИЕ - ПРИОРИТЕТ ЗА БЪЛГАРИЯ</vt:lpstr>
      <vt:lpstr>ЕВРОПЕЙСКИ КОНТЕКСТ</vt:lpstr>
      <vt:lpstr>НАЦИОНАЛЕН КОНТЕКСТ</vt:lpstr>
      <vt:lpstr>ЗАЩО ПРИОРИТЕТ?</vt:lpstr>
      <vt:lpstr>ЗАПЛАХИТЕ...</vt:lpstr>
      <vt:lpstr>ЗАПЛАХИТЕ... (2)</vt:lpstr>
      <vt:lpstr>ПРЕДИЗВИКАТЕЛСТВАТА</vt:lpstr>
      <vt:lpstr>НА ФОКУС</vt:lpstr>
      <vt:lpstr>ПОСОКИ НА ВЪЗДЕЙСТВИЕ</vt:lpstr>
      <vt:lpstr>ПОСОКИ НА ВЪЗДЕЙСТВИЕ (2)</vt:lpstr>
      <vt:lpstr>ПОСОКИ НА ВЪЗДЕЙСТВИЕ (3)</vt:lpstr>
      <vt:lpstr>НОВАТА ВИЗИЯ ЗА ПОО</vt:lpstr>
      <vt:lpstr>ДА ГО НАПРАВИМ ЗАЕДНО!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Lachezar Syarov</dc:creator>
  <cp:lastModifiedBy>Lachezar Syarov</cp:lastModifiedBy>
  <cp:revision>30</cp:revision>
  <dcterms:created xsi:type="dcterms:W3CDTF">2013-10-07T13:43:13Z</dcterms:created>
  <dcterms:modified xsi:type="dcterms:W3CDTF">2013-10-11T13:29:25Z</dcterms:modified>
</cp:coreProperties>
</file>